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0" r:id="rId3"/>
    <p:sldId id="291" r:id="rId4"/>
    <p:sldId id="292" r:id="rId5"/>
    <p:sldId id="340" r:id="rId6"/>
    <p:sldId id="298" r:id="rId7"/>
    <p:sldId id="299" r:id="rId8"/>
    <p:sldId id="300" r:id="rId9"/>
    <p:sldId id="351" r:id="rId10"/>
    <p:sldId id="358" r:id="rId11"/>
    <p:sldId id="327" r:id="rId12"/>
    <p:sldId id="336" r:id="rId13"/>
    <p:sldId id="273" r:id="rId14"/>
    <p:sldId id="333" r:id="rId15"/>
    <p:sldId id="352" r:id="rId16"/>
    <p:sldId id="353" r:id="rId17"/>
    <p:sldId id="355" r:id="rId18"/>
    <p:sldId id="357" r:id="rId19"/>
    <p:sldId id="359" r:id="rId20"/>
    <p:sldId id="3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9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4" Type="http://schemas.openxmlformats.org/officeDocument/2006/relationships/image" Target="../media/image4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4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D686-9F01-43E1-934D-D5C7336E3557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EF18-9F63-4621-BEE2-904A7492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0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D686-9F01-43E1-934D-D5C7336E3557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EF18-9F63-4621-BEE2-904A7492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7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D686-9F01-43E1-934D-D5C7336E3557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EF18-9F63-4621-BEE2-904A7492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2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D686-9F01-43E1-934D-D5C7336E3557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EF18-9F63-4621-BEE2-904A7492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D686-9F01-43E1-934D-D5C7336E3557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EF18-9F63-4621-BEE2-904A7492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5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D686-9F01-43E1-934D-D5C7336E3557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EF18-9F63-4621-BEE2-904A7492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D686-9F01-43E1-934D-D5C7336E3557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EF18-9F63-4621-BEE2-904A7492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4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D686-9F01-43E1-934D-D5C7336E3557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EF18-9F63-4621-BEE2-904A7492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1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D686-9F01-43E1-934D-D5C7336E3557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EF18-9F63-4621-BEE2-904A7492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7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D686-9F01-43E1-934D-D5C7336E3557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EF18-9F63-4621-BEE2-904A7492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1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D686-9F01-43E1-934D-D5C7336E3557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EF18-9F63-4621-BEE2-904A7492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7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1D686-9F01-43E1-934D-D5C7336E3557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6EF18-9F63-4621-BEE2-904A7492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5.emf"/><Relationship Id="rId4" Type="http://schemas.openxmlformats.org/officeDocument/2006/relationships/image" Target="../media/image42.emf"/><Relationship Id="rId9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53.png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7.png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0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characterization: a-</a:t>
            </a:r>
            <a:r>
              <a:rPr lang="en-US" dirty="0" err="1"/>
              <a:t>synuclein</a:t>
            </a:r>
            <a:r>
              <a:rPr lang="en-US" dirty="0"/>
              <a:t> over time</a:t>
            </a:r>
            <a:br>
              <a:rPr lang="en-US" dirty="0"/>
            </a:br>
            <a:r>
              <a:rPr lang="en-US" dirty="0"/>
              <a:t>experiments 1, 2, 3 passage 10,11,12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545" y="6488668"/>
            <a:ext cx="9185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\\atlas.uni.lux\users\jennifer.modamio\DVB_group\2020\Dotblot Media</a:t>
            </a:r>
          </a:p>
        </p:txBody>
      </p:sp>
    </p:spTree>
    <p:extLst>
      <p:ext uri="{BB962C8B-B14F-4D97-AF65-F5344CB8AC3E}">
        <p14:creationId xmlns:p14="http://schemas.microsoft.com/office/powerpoint/2010/main" val="3019359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9" t="27217" r="8097" b="25442"/>
          <a:stretch/>
        </p:blipFill>
        <p:spPr>
          <a:xfrm rot="5400000">
            <a:off x="1820090" y="3013166"/>
            <a:ext cx="4693921" cy="2438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t="24681" r="10243" b="31529"/>
          <a:stretch/>
        </p:blipFill>
        <p:spPr>
          <a:xfrm rot="5400000">
            <a:off x="-705395" y="3069772"/>
            <a:ext cx="4763589" cy="22555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9457567">
            <a:off x="689670" y="1378395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322 </a:t>
            </a:r>
          </a:p>
        </p:txBody>
      </p:sp>
      <p:sp>
        <p:nvSpPr>
          <p:cNvPr id="17" name="TextBox 16"/>
          <p:cNvSpPr txBox="1"/>
          <p:nvPr/>
        </p:nvSpPr>
        <p:spPr>
          <a:xfrm rot="19457567">
            <a:off x="1169801" y="1378396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232 </a:t>
            </a:r>
          </a:p>
        </p:txBody>
      </p:sp>
      <p:sp>
        <p:nvSpPr>
          <p:cNvPr id="18" name="TextBox 17"/>
          <p:cNvSpPr txBox="1"/>
          <p:nvPr/>
        </p:nvSpPr>
        <p:spPr>
          <a:xfrm rot="19457567">
            <a:off x="2412723" y="1375295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WT 337 </a:t>
            </a:r>
          </a:p>
        </p:txBody>
      </p:sp>
      <p:sp>
        <p:nvSpPr>
          <p:cNvPr id="19" name="TextBox 18"/>
          <p:cNvSpPr txBox="1"/>
          <p:nvPr/>
        </p:nvSpPr>
        <p:spPr>
          <a:xfrm rot="19457567">
            <a:off x="1628666" y="135658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X3 367 </a:t>
            </a:r>
          </a:p>
        </p:txBody>
      </p:sp>
      <p:sp>
        <p:nvSpPr>
          <p:cNvPr id="20" name="TextBox 19"/>
          <p:cNvSpPr txBox="1"/>
          <p:nvPr/>
        </p:nvSpPr>
        <p:spPr>
          <a:xfrm rot="19457567">
            <a:off x="2035281" y="136336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X3 317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2936" y="780970"/>
            <a:ext cx="104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Ponceau</a:t>
            </a:r>
            <a:r>
              <a:rPr lang="en-US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02089" y="777143"/>
            <a:ext cx="1000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Syn</a:t>
            </a:r>
            <a:r>
              <a:rPr lang="en-US" dirty="0"/>
              <a:t> total</a:t>
            </a:r>
          </a:p>
        </p:txBody>
      </p:sp>
      <p:sp>
        <p:nvSpPr>
          <p:cNvPr id="23" name="TextBox 22"/>
          <p:cNvSpPr txBox="1"/>
          <p:nvPr/>
        </p:nvSpPr>
        <p:spPr>
          <a:xfrm rot="19457567">
            <a:off x="3269501" y="1407259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322 </a:t>
            </a:r>
          </a:p>
        </p:txBody>
      </p:sp>
      <p:sp>
        <p:nvSpPr>
          <p:cNvPr id="24" name="TextBox 23"/>
          <p:cNvSpPr txBox="1"/>
          <p:nvPr/>
        </p:nvSpPr>
        <p:spPr>
          <a:xfrm rot="19457567">
            <a:off x="3749632" y="140726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232 </a:t>
            </a:r>
          </a:p>
        </p:txBody>
      </p:sp>
      <p:sp>
        <p:nvSpPr>
          <p:cNvPr id="25" name="TextBox 24"/>
          <p:cNvSpPr txBox="1"/>
          <p:nvPr/>
        </p:nvSpPr>
        <p:spPr>
          <a:xfrm rot="19457567">
            <a:off x="4992554" y="1404159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WT 337 </a:t>
            </a:r>
          </a:p>
        </p:txBody>
      </p:sp>
      <p:sp>
        <p:nvSpPr>
          <p:cNvPr id="26" name="TextBox 25"/>
          <p:cNvSpPr txBox="1"/>
          <p:nvPr/>
        </p:nvSpPr>
        <p:spPr>
          <a:xfrm rot="19457567">
            <a:off x="4208497" y="138544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X3 367 </a:t>
            </a:r>
          </a:p>
        </p:txBody>
      </p:sp>
      <p:sp>
        <p:nvSpPr>
          <p:cNvPr id="27" name="TextBox 26"/>
          <p:cNvSpPr txBox="1"/>
          <p:nvPr/>
        </p:nvSpPr>
        <p:spPr>
          <a:xfrm rot="19457567">
            <a:off x="4615112" y="139223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X3 317 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210455" y="3971666"/>
            <a:ext cx="120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Passage 11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206649" y="5590287"/>
            <a:ext cx="120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Passage 12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209501" y="2332388"/>
            <a:ext cx="120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Passage 10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9563" y="180459"/>
            <a:ext cx="443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20200210_DotBlot_media_90dDiff_protein2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554426"/>
              </p:ext>
            </p:extLst>
          </p:nvPr>
        </p:nvGraphicFramePr>
        <p:xfrm>
          <a:off x="6389141" y="279825"/>
          <a:ext cx="4838700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Prism 6" r:id="rId5" imgW="4839144" imgH="3448835" progId="Prism6.Document">
                  <p:embed/>
                </p:oleObj>
              </mc:Choice>
              <mc:Fallback>
                <p:oleObj name="Prism 6" r:id="rId5" imgW="4839144" imgH="3448835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89141" y="279825"/>
                        <a:ext cx="4838700" cy="344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491500"/>
              </p:ext>
            </p:extLst>
          </p:nvPr>
        </p:nvGraphicFramePr>
        <p:xfrm>
          <a:off x="6454684" y="3446660"/>
          <a:ext cx="4838700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Prism 6" r:id="rId7" imgW="4839144" imgH="3448835" progId="Prism6.Document">
                  <p:embed/>
                </p:oleObj>
              </mc:Choice>
              <mc:Fallback>
                <p:oleObj name="Prism 6" r:id="rId7" imgW="4839144" imgH="3448835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54684" y="3446660"/>
                        <a:ext cx="4838700" cy="344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50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972649"/>
              </p:ext>
            </p:extLst>
          </p:nvPr>
        </p:nvGraphicFramePr>
        <p:xfrm>
          <a:off x="469322" y="207818"/>
          <a:ext cx="3733512" cy="3589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4" name="Prism 6" r:id="rId3" imgW="3585871" imgH="3448835" progId="Prism6.Document">
                  <p:embed/>
                </p:oleObj>
              </mc:Choice>
              <mc:Fallback>
                <p:oleObj name="Prism 6" r:id="rId3" imgW="3585871" imgH="3448835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322" y="207818"/>
                        <a:ext cx="3733512" cy="3589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588987"/>
              </p:ext>
            </p:extLst>
          </p:nvPr>
        </p:nvGraphicFramePr>
        <p:xfrm>
          <a:off x="4596172" y="207818"/>
          <a:ext cx="4376305" cy="3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5" name="Prism 6" r:id="rId5" imgW="4153085" imgH="3448835" progId="Prism6.Document">
                  <p:embed/>
                </p:oleObj>
              </mc:Choice>
              <mc:Fallback>
                <p:oleObj name="Prism 6" r:id="rId5" imgW="4153085" imgH="3448835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96172" y="207818"/>
                        <a:ext cx="4376305" cy="363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443323"/>
              </p:ext>
            </p:extLst>
          </p:nvPr>
        </p:nvGraphicFramePr>
        <p:xfrm>
          <a:off x="-221672" y="3430284"/>
          <a:ext cx="5318703" cy="3767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6" name="Prism 6" r:id="rId7" imgW="4866514" imgH="3448835" progId="Prism6.Document">
                  <p:embed/>
                </p:oleObj>
              </mc:Choice>
              <mc:Fallback>
                <p:oleObj name="Prism 6" r:id="rId7" imgW="4866514" imgH="3448835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221672" y="3430284"/>
                        <a:ext cx="5318703" cy="3767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89613"/>
              </p:ext>
            </p:extLst>
          </p:nvPr>
        </p:nvGraphicFramePr>
        <p:xfrm>
          <a:off x="4202834" y="3540598"/>
          <a:ext cx="5162983" cy="365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" name="Prism 6" r:id="rId9" imgW="4866514" imgH="3448835" progId="Prism6.Document">
                  <p:embed/>
                </p:oleObj>
              </mc:Choice>
              <mc:Fallback>
                <p:oleObj name="Prism 6" r:id="rId9" imgW="4866514" imgH="3448835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02834" y="3540598"/>
                        <a:ext cx="5162983" cy="3657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72477" y="4727333"/>
            <a:ext cx="3030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Problems normalizing to </a:t>
            </a:r>
            <a:r>
              <a:rPr lang="en-US" dirty="0" err="1"/>
              <a:t>ponceau</a:t>
            </a:r>
            <a:r>
              <a:rPr lang="en-US" dirty="0"/>
              <a:t>. No differences between lines although the media seems clearly different.</a:t>
            </a:r>
          </a:p>
          <a:p>
            <a:endParaRPr lang="en-US" dirty="0"/>
          </a:p>
          <a:p>
            <a:r>
              <a:rPr lang="en-US" dirty="0"/>
              <a:t>Re-check results normalizing to total protein?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92343" y="29609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N = 6</a:t>
            </a:r>
          </a:p>
        </p:txBody>
      </p:sp>
    </p:spTree>
    <p:extLst>
      <p:ext uri="{BB962C8B-B14F-4D97-AF65-F5344CB8AC3E}">
        <p14:creationId xmlns:p14="http://schemas.microsoft.com/office/powerpoint/2010/main" val="1144214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670845"/>
              </p:ext>
            </p:extLst>
          </p:nvPr>
        </p:nvGraphicFramePr>
        <p:xfrm>
          <a:off x="0" y="96260"/>
          <a:ext cx="6220691" cy="3776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" name="Prism 6" r:id="rId3" imgW="5680421" imgH="3448835" progId="Prism6.Document">
                  <p:embed/>
                </p:oleObj>
              </mc:Choice>
              <mc:Fallback>
                <p:oleObj name="Prism 6" r:id="rId3" imgW="5680421" imgH="3448835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6260"/>
                        <a:ext cx="6220691" cy="3776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034186"/>
              </p:ext>
            </p:extLst>
          </p:nvPr>
        </p:nvGraphicFramePr>
        <p:xfrm>
          <a:off x="5257800" y="96260"/>
          <a:ext cx="6068147" cy="3683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9" name="Prism 6" r:id="rId5" imgW="5680421" imgH="3448835" progId="Prism6.Document">
                  <p:embed/>
                </p:oleObj>
              </mc:Choice>
              <mc:Fallback>
                <p:oleObj name="Prism 6" r:id="rId5" imgW="5680421" imgH="3448835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7800" y="96260"/>
                        <a:ext cx="6068147" cy="3683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807573"/>
              </p:ext>
            </p:extLst>
          </p:nvPr>
        </p:nvGraphicFramePr>
        <p:xfrm>
          <a:off x="369022" y="3629170"/>
          <a:ext cx="5716587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0" name="Prism 6" r:id="rId7" imgW="5717154" imgH="3448835" progId="Prism6.Document">
                  <p:embed/>
                </p:oleObj>
              </mc:Choice>
              <mc:Fallback>
                <p:oleObj name="Prism 6" r:id="rId7" imgW="5717154" imgH="3448835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9022" y="3629170"/>
                        <a:ext cx="5716587" cy="344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908362"/>
              </p:ext>
            </p:extLst>
          </p:nvPr>
        </p:nvGraphicFramePr>
        <p:xfrm>
          <a:off x="5590454" y="3629170"/>
          <a:ext cx="5680075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1" name="Prism 6" r:id="rId9" imgW="5680421" imgH="3448835" progId="Prism6.Document">
                  <p:embed/>
                </p:oleObj>
              </mc:Choice>
              <mc:Fallback>
                <p:oleObj name="Prism 6" r:id="rId9" imgW="5680421" imgH="3448835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90454" y="3629170"/>
                        <a:ext cx="5680075" cy="344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0207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24829"/>
              </p:ext>
            </p:extLst>
          </p:nvPr>
        </p:nvGraphicFramePr>
        <p:xfrm>
          <a:off x="0" y="77662"/>
          <a:ext cx="6136958" cy="339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" name="Prism 6" r:id="rId3" imgW="5945841" imgH="3284245" progId="Prism6.Document">
                  <p:embed/>
                </p:oleObj>
              </mc:Choice>
              <mc:Fallback>
                <p:oleObj name="Prism 6" r:id="rId3" imgW="5945841" imgH="3284245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7662"/>
                        <a:ext cx="6136958" cy="3390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991911"/>
              </p:ext>
            </p:extLst>
          </p:nvPr>
        </p:nvGraphicFramePr>
        <p:xfrm>
          <a:off x="913324" y="3417199"/>
          <a:ext cx="3997334" cy="3424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Prism 6" r:id="rId5" imgW="4024877" imgH="3448835" progId="Prism6.Document">
                  <p:embed/>
                </p:oleObj>
              </mc:Choice>
              <mc:Fallback>
                <p:oleObj name="Prism 6" r:id="rId5" imgW="4024877" imgH="3448835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3324" y="3417199"/>
                        <a:ext cx="3997334" cy="3424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125545"/>
              </p:ext>
            </p:extLst>
          </p:nvPr>
        </p:nvGraphicFramePr>
        <p:xfrm>
          <a:off x="5107679" y="409302"/>
          <a:ext cx="6885877" cy="3331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" name="Prism 6" r:id="rId7" imgW="6787478" imgH="3284245" progId="Prism6.Document">
                  <p:embed/>
                </p:oleObj>
              </mc:Choice>
              <mc:Fallback>
                <p:oleObj name="Prism 6" r:id="rId7" imgW="6787478" imgH="3284245" progId="Prism6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07679" y="409302"/>
                        <a:ext cx="6885877" cy="3331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289163"/>
              </p:ext>
            </p:extLst>
          </p:nvPr>
        </p:nvGraphicFramePr>
        <p:xfrm>
          <a:off x="5102175" y="3600583"/>
          <a:ext cx="6699308" cy="3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" name="Prism 6" r:id="rId9" imgW="6787478" imgH="3284245" progId="Prism6.Document">
                  <p:embed/>
                </p:oleObj>
              </mc:Choice>
              <mc:Fallback>
                <p:oleObj name="Prism 6" r:id="rId9" imgW="6787478" imgH="3284245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02175" y="3600583"/>
                        <a:ext cx="6699308" cy="324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8052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295060"/>
              </p:ext>
            </p:extLst>
          </p:nvPr>
        </p:nvGraphicFramePr>
        <p:xfrm>
          <a:off x="654523" y="501805"/>
          <a:ext cx="3625740" cy="3441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Prism 6" r:id="rId3" imgW="3631609" imgH="3448835" progId="Prism6.Document">
                  <p:embed/>
                </p:oleObj>
              </mc:Choice>
              <mc:Fallback>
                <p:oleObj name="Prism 6" r:id="rId3" imgW="3631609" imgH="3448835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523" y="501805"/>
                        <a:ext cx="3625740" cy="3441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604891"/>
              </p:ext>
            </p:extLst>
          </p:nvPr>
        </p:nvGraphicFramePr>
        <p:xfrm>
          <a:off x="5249141" y="501805"/>
          <a:ext cx="5772150" cy="3719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Prism 6" r:id="rId5" imgW="5351257" imgH="3448835" progId="Prism6.Document">
                  <p:embed/>
                </p:oleObj>
              </mc:Choice>
              <mc:Fallback>
                <p:oleObj name="Prism 6" r:id="rId5" imgW="5351257" imgH="3448835" progId="Prism6.Documen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49141" y="501805"/>
                        <a:ext cx="5772150" cy="3719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87083" y="3897747"/>
            <a:ext cx="478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3 passages ( media from 8 - 12 </a:t>
            </a:r>
            <a:r>
              <a:rPr lang="en-US" dirty="0" err="1"/>
              <a:t>hMO</a:t>
            </a:r>
            <a:r>
              <a:rPr lang="en-US" dirty="0"/>
              <a:t>)</a:t>
            </a:r>
          </a:p>
          <a:p>
            <a:r>
              <a:rPr lang="en-US" dirty="0"/>
              <a:t>n = 12 technical replicates (media from 2-3 </a:t>
            </a:r>
            <a:r>
              <a:rPr lang="en-US" dirty="0" err="1"/>
              <a:t>hMO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9292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characterization: a-</a:t>
            </a:r>
            <a:r>
              <a:rPr lang="en-US" dirty="0" err="1"/>
              <a:t>synuclein</a:t>
            </a:r>
            <a:r>
              <a:rPr lang="en-US" dirty="0"/>
              <a:t> over time</a:t>
            </a:r>
            <a:br>
              <a:rPr lang="en-US" dirty="0"/>
            </a:br>
            <a:r>
              <a:rPr lang="en-US" dirty="0"/>
              <a:t>experiments 5,6,7 passage 9,10,11</a:t>
            </a:r>
          </a:p>
        </p:txBody>
      </p:sp>
    </p:spTree>
    <p:extLst>
      <p:ext uri="{BB962C8B-B14F-4D97-AF65-F5344CB8AC3E}">
        <p14:creationId xmlns:p14="http://schemas.microsoft.com/office/powerpoint/2010/main" val="3670456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t="11804" r="15165" b="24446"/>
          <a:stretch/>
        </p:blipFill>
        <p:spPr>
          <a:xfrm rot="5400000">
            <a:off x="-109453" y="2554552"/>
            <a:ext cx="4849094" cy="3283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" t="16377" r="13243" b="18259"/>
          <a:stretch/>
        </p:blipFill>
        <p:spPr>
          <a:xfrm rot="5400000">
            <a:off x="3145382" y="2637679"/>
            <a:ext cx="4849094" cy="31172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9563" y="180459"/>
            <a:ext cx="449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20200427_DotBlot_media_15dDiff_protein1 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64568" y="5731230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Passage 11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52680" y="2691223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Passage 09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64568" y="4170231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Passage 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76965" y="5471560"/>
            <a:ext cx="48150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\\atlas.uni.lux\users\jennifer.modamio\DVB_group\2020\Dotblot Media\20200427 </a:t>
            </a:r>
            <a:r>
              <a:rPr lang="en-US" dirty="0" err="1"/>
              <a:t>characterisation</a:t>
            </a:r>
            <a:r>
              <a:rPr lang="en-US" dirty="0"/>
              <a:t> media p9 p10 p11\15d Diff </a:t>
            </a:r>
            <a:r>
              <a:rPr lang="en-US" dirty="0" err="1"/>
              <a:t>hMO</a:t>
            </a:r>
            <a:r>
              <a:rPr lang="en-US" dirty="0"/>
              <a:t> media</a:t>
            </a:r>
          </a:p>
        </p:txBody>
      </p:sp>
      <p:sp>
        <p:nvSpPr>
          <p:cNvPr id="11" name="TextBox 10"/>
          <p:cNvSpPr txBox="1"/>
          <p:nvPr/>
        </p:nvSpPr>
        <p:spPr>
          <a:xfrm rot="19457567">
            <a:off x="983017" y="1336361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322 </a:t>
            </a:r>
          </a:p>
        </p:txBody>
      </p:sp>
      <p:sp>
        <p:nvSpPr>
          <p:cNvPr id="12" name="TextBox 11"/>
          <p:cNvSpPr txBox="1"/>
          <p:nvPr/>
        </p:nvSpPr>
        <p:spPr>
          <a:xfrm rot="19457567">
            <a:off x="1385179" y="134429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232 </a:t>
            </a:r>
          </a:p>
        </p:txBody>
      </p:sp>
      <p:sp>
        <p:nvSpPr>
          <p:cNvPr id="13" name="TextBox 12"/>
          <p:cNvSpPr txBox="1"/>
          <p:nvPr/>
        </p:nvSpPr>
        <p:spPr>
          <a:xfrm rot="19457567">
            <a:off x="3696127" y="1343456"/>
            <a:ext cx="53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337 </a:t>
            </a:r>
          </a:p>
        </p:txBody>
      </p:sp>
      <p:sp>
        <p:nvSpPr>
          <p:cNvPr id="14" name="TextBox 13"/>
          <p:cNvSpPr txBox="1"/>
          <p:nvPr/>
        </p:nvSpPr>
        <p:spPr>
          <a:xfrm rot="19457567">
            <a:off x="1914853" y="131764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X3 367 </a:t>
            </a:r>
          </a:p>
        </p:txBody>
      </p:sp>
      <p:sp>
        <p:nvSpPr>
          <p:cNvPr id="15" name="TextBox 14"/>
          <p:cNvSpPr txBox="1"/>
          <p:nvPr/>
        </p:nvSpPr>
        <p:spPr>
          <a:xfrm rot="19457567">
            <a:off x="2331472" y="132474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X3 317 </a:t>
            </a:r>
          </a:p>
        </p:txBody>
      </p:sp>
      <p:sp>
        <p:nvSpPr>
          <p:cNvPr id="16" name="TextBox 15"/>
          <p:cNvSpPr txBox="1"/>
          <p:nvPr/>
        </p:nvSpPr>
        <p:spPr>
          <a:xfrm rot="19457567">
            <a:off x="2751355" y="1361305"/>
            <a:ext cx="701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KO 320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139" y="871386"/>
            <a:ext cx="2250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600 odyssey inverted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8676" y="587293"/>
            <a:ext cx="104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Ponceau</a:t>
            </a:r>
            <a:r>
              <a:rPr lang="en-US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13994" y="1156799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Synuclein</a:t>
            </a:r>
            <a:r>
              <a:rPr lang="en-US" dirty="0"/>
              <a:t> 230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78394" y="1483585"/>
            <a:ext cx="1639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CHEMI odyssey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939104"/>
              </p:ext>
            </p:extLst>
          </p:nvPr>
        </p:nvGraphicFramePr>
        <p:xfrm>
          <a:off x="7522008" y="1814660"/>
          <a:ext cx="3521075" cy="326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Prism 6" r:id="rId5" imgW="3521767" imgH="3265877" progId="Prism6.Document">
                  <p:embed/>
                </p:oleObj>
              </mc:Choice>
              <mc:Fallback>
                <p:oleObj name="Prism 6" r:id="rId5" imgW="3521767" imgH="3265877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22008" y="1814660"/>
                        <a:ext cx="3521075" cy="326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4492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563" y="180459"/>
            <a:ext cx="449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20200427_DotBlot_media_30dDiff_protein1 </a:t>
            </a:r>
          </a:p>
        </p:txBody>
      </p:sp>
      <p:sp>
        <p:nvSpPr>
          <p:cNvPr id="3" name="Rectangle 2"/>
          <p:cNvSpPr/>
          <p:nvPr/>
        </p:nvSpPr>
        <p:spPr>
          <a:xfrm>
            <a:off x="7190509" y="5861546"/>
            <a:ext cx="5112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\\atlas.uni.lux\users\jennifer.modamio\DVB_group\2020\Dotblot Media\20200427 </a:t>
            </a:r>
            <a:r>
              <a:rPr lang="en-US" dirty="0" err="1"/>
              <a:t>characterisation</a:t>
            </a:r>
            <a:r>
              <a:rPr lang="en-US" dirty="0"/>
              <a:t> media p9 p10 p11\30d Diff </a:t>
            </a:r>
            <a:r>
              <a:rPr lang="en-US" dirty="0" err="1"/>
              <a:t>hMO</a:t>
            </a:r>
            <a:r>
              <a:rPr lang="en-US" dirty="0"/>
              <a:t> media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6" t="21353" r="3587" b="14360"/>
          <a:stretch/>
        </p:blipFill>
        <p:spPr>
          <a:xfrm rot="5400000">
            <a:off x="-214509" y="2925080"/>
            <a:ext cx="4493798" cy="2887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 t="21891" r="5178" b="14629"/>
          <a:stretch/>
        </p:blipFill>
        <p:spPr>
          <a:xfrm rot="5400000">
            <a:off x="2626188" y="2943200"/>
            <a:ext cx="4747480" cy="2850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457567">
            <a:off x="636653" y="1775194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322 </a:t>
            </a:r>
          </a:p>
        </p:txBody>
      </p:sp>
      <p:sp>
        <p:nvSpPr>
          <p:cNvPr id="7" name="TextBox 6"/>
          <p:cNvSpPr txBox="1"/>
          <p:nvPr/>
        </p:nvSpPr>
        <p:spPr>
          <a:xfrm rot="19457567">
            <a:off x="1038815" y="1783123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232 </a:t>
            </a:r>
          </a:p>
        </p:txBody>
      </p:sp>
      <p:sp>
        <p:nvSpPr>
          <p:cNvPr id="8" name="TextBox 7"/>
          <p:cNvSpPr txBox="1"/>
          <p:nvPr/>
        </p:nvSpPr>
        <p:spPr>
          <a:xfrm rot="19457567">
            <a:off x="3091672" y="1782929"/>
            <a:ext cx="53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337 </a:t>
            </a:r>
          </a:p>
        </p:txBody>
      </p:sp>
      <p:sp>
        <p:nvSpPr>
          <p:cNvPr id="9" name="TextBox 8"/>
          <p:cNvSpPr txBox="1"/>
          <p:nvPr/>
        </p:nvSpPr>
        <p:spPr>
          <a:xfrm rot="19457567">
            <a:off x="1568489" y="175648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X3 367 </a:t>
            </a:r>
          </a:p>
        </p:txBody>
      </p:sp>
      <p:sp>
        <p:nvSpPr>
          <p:cNvPr id="10" name="TextBox 9"/>
          <p:cNvSpPr txBox="1"/>
          <p:nvPr/>
        </p:nvSpPr>
        <p:spPr>
          <a:xfrm rot="19457567">
            <a:off x="1985108" y="176357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X3 317 </a:t>
            </a:r>
          </a:p>
        </p:txBody>
      </p:sp>
      <p:sp>
        <p:nvSpPr>
          <p:cNvPr id="11" name="TextBox 10"/>
          <p:cNvSpPr txBox="1"/>
          <p:nvPr/>
        </p:nvSpPr>
        <p:spPr>
          <a:xfrm rot="19457567">
            <a:off x="2404991" y="1800138"/>
            <a:ext cx="701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KO 320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775" y="1310219"/>
            <a:ext cx="2250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600 odyssey inverted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312" y="1026126"/>
            <a:ext cx="104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Ponceau</a:t>
            </a:r>
            <a:r>
              <a:rPr lang="en-US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8176" y="1263679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Synuclein</a:t>
            </a:r>
            <a:r>
              <a:rPr lang="en-US" dirty="0"/>
              <a:t> 230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04860" y="1622674"/>
            <a:ext cx="1639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CHEMI odyssey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93919" y="5750580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Passage 11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82031" y="2710573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Passage 09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93919" y="4189581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Passage 10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790759"/>
              </p:ext>
            </p:extLst>
          </p:nvPr>
        </p:nvGraphicFramePr>
        <p:xfrm>
          <a:off x="7405687" y="320513"/>
          <a:ext cx="2992582" cy="2927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Prism 6" r:id="rId5" imgW="3338818" imgH="3265877" progId="Prism6.Document">
                  <p:embed/>
                </p:oleObj>
              </mc:Choice>
              <mc:Fallback>
                <p:oleObj name="Prism 6" r:id="rId5" imgW="3338818" imgH="3265877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05687" y="320513"/>
                        <a:ext cx="2992582" cy="2927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960631"/>
              </p:ext>
            </p:extLst>
          </p:nvPr>
        </p:nvGraphicFramePr>
        <p:xfrm>
          <a:off x="7405687" y="2968982"/>
          <a:ext cx="3123335" cy="295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Prism 6" r:id="rId7" imgW="3448660" imgH="3265877" progId="Prism6.Document">
                  <p:embed/>
                </p:oleObj>
              </mc:Choice>
              <mc:Fallback>
                <p:oleObj name="Prism 6" r:id="rId7" imgW="3448660" imgH="3265877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05687" y="2968982"/>
                        <a:ext cx="3123335" cy="295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608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563" y="180459"/>
            <a:ext cx="449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20200427_DotBlot_media_50dDiff_protein1 </a:t>
            </a:r>
          </a:p>
        </p:txBody>
      </p:sp>
      <p:sp>
        <p:nvSpPr>
          <p:cNvPr id="3" name="Rectangle 2"/>
          <p:cNvSpPr/>
          <p:nvPr/>
        </p:nvSpPr>
        <p:spPr>
          <a:xfrm>
            <a:off x="7081304" y="5988017"/>
            <a:ext cx="5077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\\atlas.uni.lux\users\jennifer.modamio\DVB_group\2020\Dotblot Media\20200427 </a:t>
            </a:r>
            <a:r>
              <a:rPr lang="en-US" dirty="0" err="1"/>
              <a:t>characterisation</a:t>
            </a:r>
            <a:r>
              <a:rPr lang="en-US" dirty="0"/>
              <a:t> media p9 p10 p11\50d Diff  </a:t>
            </a:r>
            <a:r>
              <a:rPr lang="en-US" dirty="0" err="1"/>
              <a:t>hMO</a:t>
            </a:r>
            <a:r>
              <a:rPr lang="en-US" dirty="0"/>
              <a:t> media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19201" r="13370" b="18932"/>
          <a:stretch/>
        </p:blipFill>
        <p:spPr>
          <a:xfrm rot="5400000">
            <a:off x="2978727" y="2854037"/>
            <a:ext cx="4821382" cy="3186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7" t="20546" r="10867" b="18395"/>
          <a:stretch/>
        </p:blipFill>
        <p:spPr>
          <a:xfrm rot="5400000">
            <a:off x="-290946" y="2847109"/>
            <a:ext cx="4765964" cy="3144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189075" y="5653598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Passage 11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77187" y="2613591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Passage 09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89075" y="4092599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Passage 10</a:t>
            </a:r>
          </a:p>
        </p:txBody>
      </p:sp>
      <p:sp>
        <p:nvSpPr>
          <p:cNvPr id="9" name="TextBox 8"/>
          <p:cNvSpPr txBox="1"/>
          <p:nvPr/>
        </p:nvSpPr>
        <p:spPr>
          <a:xfrm rot="19457567">
            <a:off x="664423" y="1637022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322 </a:t>
            </a:r>
          </a:p>
        </p:txBody>
      </p:sp>
      <p:sp>
        <p:nvSpPr>
          <p:cNvPr id="10" name="TextBox 9"/>
          <p:cNvSpPr txBox="1"/>
          <p:nvPr/>
        </p:nvSpPr>
        <p:spPr>
          <a:xfrm rot="19457567">
            <a:off x="1066585" y="1644951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232 </a:t>
            </a:r>
          </a:p>
        </p:txBody>
      </p:sp>
      <p:sp>
        <p:nvSpPr>
          <p:cNvPr id="11" name="TextBox 10"/>
          <p:cNvSpPr txBox="1"/>
          <p:nvPr/>
        </p:nvSpPr>
        <p:spPr>
          <a:xfrm rot="19457567">
            <a:off x="3119442" y="1644757"/>
            <a:ext cx="53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337 </a:t>
            </a:r>
          </a:p>
        </p:txBody>
      </p:sp>
      <p:sp>
        <p:nvSpPr>
          <p:cNvPr id="12" name="TextBox 11"/>
          <p:cNvSpPr txBox="1"/>
          <p:nvPr/>
        </p:nvSpPr>
        <p:spPr>
          <a:xfrm rot="19457567">
            <a:off x="1596259" y="161831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X3 367 </a:t>
            </a:r>
          </a:p>
        </p:txBody>
      </p:sp>
      <p:sp>
        <p:nvSpPr>
          <p:cNvPr id="13" name="TextBox 12"/>
          <p:cNvSpPr txBox="1"/>
          <p:nvPr/>
        </p:nvSpPr>
        <p:spPr>
          <a:xfrm rot="19457567">
            <a:off x="2012878" y="162540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X3 317 </a:t>
            </a:r>
          </a:p>
        </p:txBody>
      </p:sp>
      <p:sp>
        <p:nvSpPr>
          <p:cNvPr id="14" name="TextBox 13"/>
          <p:cNvSpPr txBox="1"/>
          <p:nvPr/>
        </p:nvSpPr>
        <p:spPr>
          <a:xfrm rot="19457567">
            <a:off x="2432761" y="1661966"/>
            <a:ext cx="701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KO 320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9545" y="1172047"/>
            <a:ext cx="2250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600 odyssey inverted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0082" y="887954"/>
            <a:ext cx="104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Ponceau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5946" y="1125507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Synuclein</a:t>
            </a:r>
            <a:r>
              <a:rPr lang="en-US" dirty="0"/>
              <a:t> 230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32630" y="1484502"/>
            <a:ext cx="1639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CHEMI odyssey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93928"/>
              </p:ext>
            </p:extLst>
          </p:nvPr>
        </p:nvGraphicFramePr>
        <p:xfrm>
          <a:off x="7295140" y="277626"/>
          <a:ext cx="3448050" cy="326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Prism 6" r:id="rId5" imgW="3448660" imgH="3265877" progId="Prism6.Document">
                  <p:embed/>
                </p:oleObj>
              </mc:Choice>
              <mc:Fallback>
                <p:oleObj name="Prism 6" r:id="rId5" imgW="3448660" imgH="3265877" progId="Prism6.Document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95140" y="277626"/>
                        <a:ext cx="3448050" cy="326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375737"/>
              </p:ext>
            </p:extLst>
          </p:nvPr>
        </p:nvGraphicFramePr>
        <p:xfrm>
          <a:off x="7404677" y="3132822"/>
          <a:ext cx="3338513" cy="326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Prism 6" r:id="rId7" imgW="3338818" imgH="3265877" progId="Prism6.Document">
                  <p:embed/>
                </p:oleObj>
              </mc:Choice>
              <mc:Fallback>
                <p:oleObj name="Prism 6" r:id="rId7" imgW="3338818" imgH="3265877" progId="Prism6.Document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04677" y="3132822"/>
                        <a:ext cx="3338513" cy="326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533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135" t="22887"/>
          <a:stretch/>
        </p:blipFill>
        <p:spPr>
          <a:xfrm>
            <a:off x="838200" y="2037348"/>
            <a:ext cx="5595444" cy="28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58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871" y="250122"/>
            <a:ext cx="443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20200210_DotBlot_media_15dDiff_protein1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" t="17567" r="10726" b="23257"/>
          <a:stretch/>
        </p:blipFill>
        <p:spPr>
          <a:xfrm rot="5400000">
            <a:off x="3309814" y="2580350"/>
            <a:ext cx="5165970" cy="3048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20600" r="15475" b="20071"/>
          <a:stretch/>
        </p:blipFill>
        <p:spPr>
          <a:xfrm rot="5400000">
            <a:off x="23445" y="2423905"/>
            <a:ext cx="5165970" cy="3360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457567">
            <a:off x="1055368" y="1095544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322 </a:t>
            </a:r>
          </a:p>
        </p:txBody>
      </p:sp>
      <p:sp>
        <p:nvSpPr>
          <p:cNvPr id="9" name="TextBox 8"/>
          <p:cNvSpPr txBox="1"/>
          <p:nvPr/>
        </p:nvSpPr>
        <p:spPr>
          <a:xfrm rot="19457567">
            <a:off x="1457530" y="1103473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232 </a:t>
            </a:r>
          </a:p>
        </p:txBody>
      </p:sp>
      <p:sp>
        <p:nvSpPr>
          <p:cNvPr id="10" name="TextBox 9"/>
          <p:cNvSpPr txBox="1"/>
          <p:nvPr/>
        </p:nvSpPr>
        <p:spPr>
          <a:xfrm rot="19457567">
            <a:off x="1874149" y="1108195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WT 337 </a:t>
            </a:r>
          </a:p>
        </p:txBody>
      </p:sp>
      <p:sp>
        <p:nvSpPr>
          <p:cNvPr id="11" name="TextBox 10"/>
          <p:cNvSpPr txBox="1"/>
          <p:nvPr/>
        </p:nvSpPr>
        <p:spPr>
          <a:xfrm rot="19457567">
            <a:off x="2305859" y="107683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X3 367 </a:t>
            </a:r>
          </a:p>
        </p:txBody>
      </p:sp>
      <p:sp>
        <p:nvSpPr>
          <p:cNvPr id="12" name="TextBox 11"/>
          <p:cNvSpPr txBox="1"/>
          <p:nvPr/>
        </p:nvSpPr>
        <p:spPr>
          <a:xfrm rot="19457567">
            <a:off x="2722478" y="108392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X3 317 </a:t>
            </a:r>
          </a:p>
        </p:txBody>
      </p:sp>
      <p:sp>
        <p:nvSpPr>
          <p:cNvPr id="13" name="TextBox 12"/>
          <p:cNvSpPr txBox="1"/>
          <p:nvPr/>
        </p:nvSpPr>
        <p:spPr>
          <a:xfrm rot="19457567">
            <a:off x="3134472" y="109102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X2 340 </a:t>
            </a:r>
          </a:p>
        </p:txBody>
      </p:sp>
      <p:sp>
        <p:nvSpPr>
          <p:cNvPr id="14" name="TextBox 13"/>
          <p:cNvSpPr txBox="1"/>
          <p:nvPr/>
        </p:nvSpPr>
        <p:spPr>
          <a:xfrm rot="19457567">
            <a:off x="3517941" y="109812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X2 341 </a:t>
            </a:r>
          </a:p>
        </p:txBody>
      </p:sp>
      <p:sp>
        <p:nvSpPr>
          <p:cNvPr id="15" name="TextBox 14"/>
          <p:cNvSpPr txBox="1"/>
          <p:nvPr/>
        </p:nvSpPr>
        <p:spPr>
          <a:xfrm rot="19457567">
            <a:off x="4500517" y="1097515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322 </a:t>
            </a:r>
          </a:p>
        </p:txBody>
      </p:sp>
      <p:sp>
        <p:nvSpPr>
          <p:cNvPr id="16" name="TextBox 15"/>
          <p:cNvSpPr txBox="1"/>
          <p:nvPr/>
        </p:nvSpPr>
        <p:spPr>
          <a:xfrm rot="19457567">
            <a:off x="4902679" y="1105444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232 </a:t>
            </a:r>
          </a:p>
        </p:txBody>
      </p:sp>
      <p:sp>
        <p:nvSpPr>
          <p:cNvPr id="17" name="TextBox 16"/>
          <p:cNvSpPr txBox="1"/>
          <p:nvPr/>
        </p:nvSpPr>
        <p:spPr>
          <a:xfrm rot="19457567">
            <a:off x="5319298" y="1110166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WT 337 </a:t>
            </a:r>
          </a:p>
        </p:txBody>
      </p:sp>
      <p:sp>
        <p:nvSpPr>
          <p:cNvPr id="18" name="TextBox 17"/>
          <p:cNvSpPr txBox="1"/>
          <p:nvPr/>
        </p:nvSpPr>
        <p:spPr>
          <a:xfrm rot="19457567">
            <a:off x="5751008" y="107880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X3 367 </a:t>
            </a:r>
          </a:p>
        </p:txBody>
      </p:sp>
      <p:sp>
        <p:nvSpPr>
          <p:cNvPr id="19" name="TextBox 18"/>
          <p:cNvSpPr txBox="1"/>
          <p:nvPr/>
        </p:nvSpPr>
        <p:spPr>
          <a:xfrm rot="19457567">
            <a:off x="6167627" y="108589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X3 317 </a:t>
            </a:r>
          </a:p>
        </p:txBody>
      </p:sp>
      <p:sp>
        <p:nvSpPr>
          <p:cNvPr id="20" name="TextBox 19"/>
          <p:cNvSpPr txBox="1"/>
          <p:nvPr/>
        </p:nvSpPr>
        <p:spPr>
          <a:xfrm rot="19457567">
            <a:off x="6579621" y="10929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X2 340 </a:t>
            </a:r>
          </a:p>
        </p:txBody>
      </p:sp>
      <p:sp>
        <p:nvSpPr>
          <p:cNvPr id="21" name="TextBox 20"/>
          <p:cNvSpPr txBox="1"/>
          <p:nvPr/>
        </p:nvSpPr>
        <p:spPr>
          <a:xfrm rot="19457567">
            <a:off x="6963090" y="110009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X2 341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5985" y="619455"/>
            <a:ext cx="104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Ponceau</a:t>
            </a:r>
            <a:r>
              <a:rPr lang="en-US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10054" y="623960"/>
            <a:ext cx="1000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Syn</a:t>
            </a:r>
            <a:r>
              <a:rPr lang="en-US" dirty="0"/>
              <a:t> total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90381" y="3931229"/>
            <a:ext cx="120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Passage 11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94187" y="5549850"/>
            <a:ext cx="120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Passage 12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91335" y="2291951"/>
            <a:ext cx="120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Passage 10</a:t>
            </a:r>
          </a:p>
        </p:txBody>
      </p:sp>
    </p:spTree>
    <p:extLst>
      <p:ext uri="{BB962C8B-B14F-4D97-AF65-F5344CB8AC3E}">
        <p14:creationId xmlns:p14="http://schemas.microsoft.com/office/powerpoint/2010/main" val="3226383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0" y="483530"/>
            <a:ext cx="4772754" cy="2945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37" y="449178"/>
            <a:ext cx="5381256" cy="33210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37" y="3825755"/>
            <a:ext cx="4913361" cy="30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4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432230"/>
              </p:ext>
            </p:extLst>
          </p:nvPr>
        </p:nvGraphicFramePr>
        <p:xfrm>
          <a:off x="7650684" y="442717"/>
          <a:ext cx="3448050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Prism 6" r:id="rId3" imgW="3448660" imgH="3448835" progId="Prism6.Document">
                  <p:embed/>
                </p:oleObj>
              </mc:Choice>
              <mc:Fallback>
                <p:oleObj name="Prism 6" r:id="rId3" imgW="3448660" imgH="3448835" progId="Prism6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50684" y="442717"/>
                        <a:ext cx="3448050" cy="344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53868"/>
              </p:ext>
            </p:extLst>
          </p:nvPr>
        </p:nvGraphicFramePr>
        <p:xfrm>
          <a:off x="7726884" y="3632438"/>
          <a:ext cx="3371850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Prism 6" r:id="rId5" imgW="3372311" imgH="3448835" progId="Prism6.Document">
                  <p:embed/>
                </p:oleObj>
              </mc:Choice>
              <mc:Fallback>
                <p:oleObj name="Prism 6" r:id="rId5" imgW="3372311" imgH="3448835" progId="Prism6.Documen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26884" y="3632438"/>
                        <a:ext cx="3371850" cy="344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47794" y="73385"/>
            <a:ext cx="443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20200210_DotBlot_media_30dDiff_protein1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16657" r="12523" b="24015"/>
          <a:stretch/>
        </p:blipFill>
        <p:spPr>
          <a:xfrm rot="5400000">
            <a:off x="2825294" y="2582898"/>
            <a:ext cx="4623152" cy="2878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2" t="13628" r="13263" b="27954"/>
          <a:stretch/>
        </p:blipFill>
        <p:spPr>
          <a:xfrm rot="5400000">
            <a:off x="-175945" y="2526386"/>
            <a:ext cx="4623150" cy="2991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9457567">
            <a:off x="677024" y="1298723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322 </a:t>
            </a:r>
          </a:p>
        </p:txBody>
      </p:sp>
      <p:sp>
        <p:nvSpPr>
          <p:cNvPr id="11" name="TextBox 10"/>
          <p:cNvSpPr txBox="1"/>
          <p:nvPr/>
        </p:nvSpPr>
        <p:spPr>
          <a:xfrm rot="19457567">
            <a:off x="1079186" y="1306652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232 </a:t>
            </a:r>
          </a:p>
        </p:txBody>
      </p:sp>
      <p:sp>
        <p:nvSpPr>
          <p:cNvPr id="12" name="TextBox 11"/>
          <p:cNvSpPr txBox="1"/>
          <p:nvPr/>
        </p:nvSpPr>
        <p:spPr>
          <a:xfrm rot="19457567">
            <a:off x="1495805" y="1311374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WT 337 </a:t>
            </a:r>
          </a:p>
        </p:txBody>
      </p:sp>
      <p:sp>
        <p:nvSpPr>
          <p:cNvPr id="13" name="TextBox 12"/>
          <p:cNvSpPr txBox="1"/>
          <p:nvPr/>
        </p:nvSpPr>
        <p:spPr>
          <a:xfrm rot="19457567">
            <a:off x="1927515" y="128001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X3 367 </a:t>
            </a:r>
          </a:p>
        </p:txBody>
      </p:sp>
      <p:sp>
        <p:nvSpPr>
          <p:cNvPr id="14" name="TextBox 13"/>
          <p:cNvSpPr txBox="1"/>
          <p:nvPr/>
        </p:nvSpPr>
        <p:spPr>
          <a:xfrm rot="19457567">
            <a:off x="2344134" y="128710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X3 317 </a:t>
            </a:r>
          </a:p>
        </p:txBody>
      </p:sp>
      <p:sp>
        <p:nvSpPr>
          <p:cNvPr id="15" name="TextBox 14"/>
          <p:cNvSpPr txBox="1"/>
          <p:nvPr/>
        </p:nvSpPr>
        <p:spPr>
          <a:xfrm rot="19457567">
            <a:off x="2756128" y="129420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X2 340 </a:t>
            </a:r>
          </a:p>
        </p:txBody>
      </p:sp>
      <p:sp>
        <p:nvSpPr>
          <p:cNvPr id="16" name="TextBox 15"/>
          <p:cNvSpPr txBox="1"/>
          <p:nvPr/>
        </p:nvSpPr>
        <p:spPr>
          <a:xfrm rot="19457567">
            <a:off x="3139597" y="130129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X2 341 </a:t>
            </a:r>
          </a:p>
        </p:txBody>
      </p:sp>
      <p:sp>
        <p:nvSpPr>
          <p:cNvPr id="21" name="TextBox 20"/>
          <p:cNvSpPr txBox="1"/>
          <p:nvPr/>
        </p:nvSpPr>
        <p:spPr>
          <a:xfrm rot="19457567">
            <a:off x="3683115" y="1286073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322 </a:t>
            </a:r>
          </a:p>
        </p:txBody>
      </p:sp>
      <p:sp>
        <p:nvSpPr>
          <p:cNvPr id="22" name="TextBox 21"/>
          <p:cNvSpPr txBox="1"/>
          <p:nvPr/>
        </p:nvSpPr>
        <p:spPr>
          <a:xfrm rot="19457567">
            <a:off x="4085277" y="1294002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232 </a:t>
            </a:r>
          </a:p>
        </p:txBody>
      </p:sp>
      <p:sp>
        <p:nvSpPr>
          <p:cNvPr id="23" name="TextBox 22"/>
          <p:cNvSpPr txBox="1"/>
          <p:nvPr/>
        </p:nvSpPr>
        <p:spPr>
          <a:xfrm rot="19457567">
            <a:off x="4501896" y="1298724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WT 337 </a:t>
            </a:r>
          </a:p>
        </p:txBody>
      </p:sp>
      <p:sp>
        <p:nvSpPr>
          <p:cNvPr id="24" name="TextBox 23"/>
          <p:cNvSpPr txBox="1"/>
          <p:nvPr/>
        </p:nvSpPr>
        <p:spPr>
          <a:xfrm rot="19457567">
            <a:off x="4933606" y="126736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X3 367 </a:t>
            </a:r>
          </a:p>
        </p:txBody>
      </p:sp>
      <p:sp>
        <p:nvSpPr>
          <p:cNvPr id="25" name="TextBox 24"/>
          <p:cNvSpPr txBox="1"/>
          <p:nvPr/>
        </p:nvSpPr>
        <p:spPr>
          <a:xfrm rot="19457567">
            <a:off x="5350225" y="127445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X3 317 </a:t>
            </a:r>
          </a:p>
        </p:txBody>
      </p:sp>
      <p:sp>
        <p:nvSpPr>
          <p:cNvPr id="26" name="TextBox 25"/>
          <p:cNvSpPr txBox="1"/>
          <p:nvPr/>
        </p:nvSpPr>
        <p:spPr>
          <a:xfrm rot="19457567">
            <a:off x="5762219" y="128155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X2 340 </a:t>
            </a:r>
          </a:p>
        </p:txBody>
      </p:sp>
      <p:sp>
        <p:nvSpPr>
          <p:cNvPr id="27" name="TextBox 26"/>
          <p:cNvSpPr txBox="1"/>
          <p:nvPr/>
        </p:nvSpPr>
        <p:spPr>
          <a:xfrm rot="19457567">
            <a:off x="6145688" y="128864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X2 341 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98214" y="3837444"/>
            <a:ext cx="120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Passage 11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94408" y="5456065"/>
            <a:ext cx="120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Passage 12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97260" y="2198166"/>
            <a:ext cx="120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Passage 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7641" y="822634"/>
            <a:ext cx="104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Ponceau</a:t>
            </a:r>
            <a:r>
              <a:rPr lang="en-US" dirty="0"/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92652" y="812518"/>
            <a:ext cx="1000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Syn</a:t>
            </a:r>
            <a:r>
              <a:rPr lang="en-US" dirty="0"/>
              <a:t> total</a:t>
            </a:r>
          </a:p>
        </p:txBody>
      </p:sp>
    </p:spTree>
    <p:extLst>
      <p:ext uri="{BB962C8B-B14F-4D97-AF65-F5344CB8AC3E}">
        <p14:creationId xmlns:p14="http://schemas.microsoft.com/office/powerpoint/2010/main" val="116337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26946"/>
              </p:ext>
            </p:extLst>
          </p:nvPr>
        </p:nvGraphicFramePr>
        <p:xfrm>
          <a:off x="7861336" y="549791"/>
          <a:ext cx="3411537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Prism 6" r:id="rId3" imgW="3411926" imgH="3448835" progId="Prism6.Document">
                  <p:embed/>
                </p:oleObj>
              </mc:Choice>
              <mc:Fallback>
                <p:oleObj name="Prism 6" r:id="rId3" imgW="3411926" imgH="3448835" progId="Prism6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1336" y="549791"/>
                        <a:ext cx="3411537" cy="344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154896"/>
              </p:ext>
            </p:extLst>
          </p:nvPr>
        </p:nvGraphicFramePr>
        <p:xfrm>
          <a:off x="7791486" y="3781806"/>
          <a:ext cx="3481387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Prism 6" r:id="rId5" imgW="3482152" imgH="3448835" progId="Prism6.Document">
                  <p:embed/>
                </p:oleObj>
              </mc:Choice>
              <mc:Fallback>
                <p:oleObj name="Prism 6" r:id="rId5" imgW="3482152" imgH="3448835" progId="Prism6.Documen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91486" y="3781806"/>
                        <a:ext cx="3481387" cy="344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49563" y="180459"/>
            <a:ext cx="443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20200210_DotBlot_media_50dDiff_protein1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" t="17415" r="14448" b="26443"/>
          <a:stretch/>
        </p:blipFill>
        <p:spPr>
          <a:xfrm rot="5400000">
            <a:off x="2995539" y="2617204"/>
            <a:ext cx="4767386" cy="2891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" t="17870" r="12010" b="21739"/>
          <a:stretch/>
        </p:blipFill>
        <p:spPr>
          <a:xfrm rot="5400000">
            <a:off x="-70338" y="2512870"/>
            <a:ext cx="4767386" cy="3100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9457567">
            <a:off x="786439" y="1259647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322 </a:t>
            </a:r>
          </a:p>
        </p:txBody>
      </p:sp>
      <p:sp>
        <p:nvSpPr>
          <p:cNvPr id="11" name="TextBox 10"/>
          <p:cNvSpPr txBox="1"/>
          <p:nvPr/>
        </p:nvSpPr>
        <p:spPr>
          <a:xfrm rot="19457567">
            <a:off x="1188601" y="1267576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232 </a:t>
            </a:r>
          </a:p>
        </p:txBody>
      </p:sp>
      <p:sp>
        <p:nvSpPr>
          <p:cNvPr id="12" name="TextBox 11"/>
          <p:cNvSpPr txBox="1"/>
          <p:nvPr/>
        </p:nvSpPr>
        <p:spPr>
          <a:xfrm rot="19457567">
            <a:off x="1605220" y="1272298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WT 337 </a:t>
            </a:r>
          </a:p>
        </p:txBody>
      </p:sp>
      <p:sp>
        <p:nvSpPr>
          <p:cNvPr id="13" name="TextBox 12"/>
          <p:cNvSpPr txBox="1"/>
          <p:nvPr/>
        </p:nvSpPr>
        <p:spPr>
          <a:xfrm rot="19457567">
            <a:off x="2036930" y="124093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X3 367 </a:t>
            </a:r>
          </a:p>
        </p:txBody>
      </p:sp>
      <p:sp>
        <p:nvSpPr>
          <p:cNvPr id="14" name="TextBox 13"/>
          <p:cNvSpPr txBox="1"/>
          <p:nvPr/>
        </p:nvSpPr>
        <p:spPr>
          <a:xfrm rot="19457567">
            <a:off x="2453549" y="124803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X3 317 </a:t>
            </a:r>
          </a:p>
        </p:txBody>
      </p:sp>
      <p:sp>
        <p:nvSpPr>
          <p:cNvPr id="15" name="TextBox 14"/>
          <p:cNvSpPr txBox="1"/>
          <p:nvPr/>
        </p:nvSpPr>
        <p:spPr>
          <a:xfrm rot="19457567">
            <a:off x="2865543" y="125512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X2 340 </a:t>
            </a:r>
          </a:p>
        </p:txBody>
      </p:sp>
      <p:sp>
        <p:nvSpPr>
          <p:cNvPr id="16" name="TextBox 15"/>
          <p:cNvSpPr txBox="1"/>
          <p:nvPr/>
        </p:nvSpPr>
        <p:spPr>
          <a:xfrm rot="19457567">
            <a:off x="3249012" y="126222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X2 341 </a:t>
            </a:r>
          </a:p>
        </p:txBody>
      </p:sp>
      <p:sp>
        <p:nvSpPr>
          <p:cNvPr id="17" name="TextBox 16"/>
          <p:cNvSpPr txBox="1"/>
          <p:nvPr/>
        </p:nvSpPr>
        <p:spPr>
          <a:xfrm rot="19457567">
            <a:off x="3872000" y="1239901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322 </a:t>
            </a:r>
          </a:p>
        </p:txBody>
      </p:sp>
      <p:sp>
        <p:nvSpPr>
          <p:cNvPr id="18" name="TextBox 17"/>
          <p:cNvSpPr txBox="1"/>
          <p:nvPr/>
        </p:nvSpPr>
        <p:spPr>
          <a:xfrm rot="19457567">
            <a:off x="4274162" y="124783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232 </a:t>
            </a:r>
          </a:p>
        </p:txBody>
      </p:sp>
      <p:sp>
        <p:nvSpPr>
          <p:cNvPr id="19" name="TextBox 18"/>
          <p:cNvSpPr txBox="1"/>
          <p:nvPr/>
        </p:nvSpPr>
        <p:spPr>
          <a:xfrm rot="19457567">
            <a:off x="4690781" y="1252552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WT 337 </a:t>
            </a:r>
          </a:p>
        </p:txBody>
      </p:sp>
      <p:sp>
        <p:nvSpPr>
          <p:cNvPr id="20" name="TextBox 19"/>
          <p:cNvSpPr txBox="1"/>
          <p:nvPr/>
        </p:nvSpPr>
        <p:spPr>
          <a:xfrm rot="19457567">
            <a:off x="5122491" y="122118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X3 367 </a:t>
            </a:r>
          </a:p>
        </p:txBody>
      </p:sp>
      <p:sp>
        <p:nvSpPr>
          <p:cNvPr id="21" name="TextBox 20"/>
          <p:cNvSpPr txBox="1"/>
          <p:nvPr/>
        </p:nvSpPr>
        <p:spPr>
          <a:xfrm rot="19457567">
            <a:off x="5539110" y="122828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X3 317 </a:t>
            </a:r>
          </a:p>
        </p:txBody>
      </p:sp>
      <p:sp>
        <p:nvSpPr>
          <p:cNvPr id="22" name="TextBox 21"/>
          <p:cNvSpPr txBox="1"/>
          <p:nvPr/>
        </p:nvSpPr>
        <p:spPr>
          <a:xfrm rot="19457567">
            <a:off x="5951104" y="123538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X2 340 </a:t>
            </a:r>
          </a:p>
        </p:txBody>
      </p:sp>
      <p:sp>
        <p:nvSpPr>
          <p:cNvPr id="23" name="TextBox 22"/>
          <p:cNvSpPr txBox="1"/>
          <p:nvPr/>
        </p:nvSpPr>
        <p:spPr>
          <a:xfrm rot="19457567">
            <a:off x="6334573" y="124247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X2 341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7056" y="783558"/>
            <a:ext cx="104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Ponceau</a:t>
            </a:r>
            <a:r>
              <a:rPr lang="en-US" dirty="0"/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96209" y="779731"/>
            <a:ext cx="1000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Syn</a:t>
            </a:r>
            <a:r>
              <a:rPr lang="en-US" dirty="0"/>
              <a:t> total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98214" y="3837444"/>
            <a:ext cx="120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Passage 11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94408" y="5456065"/>
            <a:ext cx="120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Passage 12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97260" y="2198166"/>
            <a:ext cx="120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Passage 10</a:t>
            </a:r>
          </a:p>
        </p:txBody>
      </p:sp>
    </p:spTree>
    <p:extLst>
      <p:ext uri="{BB962C8B-B14F-4D97-AF65-F5344CB8AC3E}">
        <p14:creationId xmlns:p14="http://schemas.microsoft.com/office/powerpoint/2010/main" val="428528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563" y="180459"/>
            <a:ext cx="443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20200210_DotBlot_media_70dDiff_protein1</a:t>
            </a:r>
          </a:p>
        </p:txBody>
      </p:sp>
      <p:sp>
        <p:nvSpPr>
          <p:cNvPr id="7" name="TextBox 6"/>
          <p:cNvSpPr txBox="1"/>
          <p:nvPr/>
        </p:nvSpPr>
        <p:spPr>
          <a:xfrm rot="19457567">
            <a:off x="786439" y="1259647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322 </a:t>
            </a:r>
          </a:p>
        </p:txBody>
      </p:sp>
      <p:sp>
        <p:nvSpPr>
          <p:cNvPr id="8" name="TextBox 7"/>
          <p:cNvSpPr txBox="1"/>
          <p:nvPr/>
        </p:nvSpPr>
        <p:spPr>
          <a:xfrm rot="19457567">
            <a:off x="1188601" y="1267576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232 </a:t>
            </a:r>
          </a:p>
        </p:txBody>
      </p:sp>
      <p:sp>
        <p:nvSpPr>
          <p:cNvPr id="9" name="TextBox 8"/>
          <p:cNvSpPr txBox="1"/>
          <p:nvPr/>
        </p:nvSpPr>
        <p:spPr>
          <a:xfrm rot="19457567">
            <a:off x="1605220" y="1272298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WT 337 </a:t>
            </a:r>
          </a:p>
        </p:txBody>
      </p:sp>
      <p:sp>
        <p:nvSpPr>
          <p:cNvPr id="10" name="TextBox 9"/>
          <p:cNvSpPr txBox="1"/>
          <p:nvPr/>
        </p:nvSpPr>
        <p:spPr>
          <a:xfrm rot="19457567">
            <a:off x="2036930" y="124093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X3 367 </a:t>
            </a:r>
          </a:p>
        </p:txBody>
      </p:sp>
      <p:sp>
        <p:nvSpPr>
          <p:cNvPr id="11" name="TextBox 10"/>
          <p:cNvSpPr txBox="1"/>
          <p:nvPr/>
        </p:nvSpPr>
        <p:spPr>
          <a:xfrm rot="19457567">
            <a:off x="2453549" y="124803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X3 317 </a:t>
            </a:r>
          </a:p>
        </p:txBody>
      </p:sp>
      <p:sp>
        <p:nvSpPr>
          <p:cNvPr id="12" name="TextBox 11"/>
          <p:cNvSpPr txBox="1"/>
          <p:nvPr/>
        </p:nvSpPr>
        <p:spPr>
          <a:xfrm rot="19457567">
            <a:off x="2865543" y="125512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X2 340 </a:t>
            </a:r>
          </a:p>
        </p:txBody>
      </p:sp>
      <p:sp>
        <p:nvSpPr>
          <p:cNvPr id="13" name="TextBox 12"/>
          <p:cNvSpPr txBox="1"/>
          <p:nvPr/>
        </p:nvSpPr>
        <p:spPr>
          <a:xfrm rot="19457567">
            <a:off x="3249012" y="126222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X2 341 </a:t>
            </a:r>
          </a:p>
        </p:txBody>
      </p:sp>
      <p:sp>
        <p:nvSpPr>
          <p:cNvPr id="14" name="TextBox 13"/>
          <p:cNvSpPr txBox="1"/>
          <p:nvPr/>
        </p:nvSpPr>
        <p:spPr>
          <a:xfrm rot="19457567">
            <a:off x="3872000" y="1239901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322 </a:t>
            </a:r>
          </a:p>
        </p:txBody>
      </p:sp>
      <p:sp>
        <p:nvSpPr>
          <p:cNvPr id="15" name="TextBox 14"/>
          <p:cNvSpPr txBox="1"/>
          <p:nvPr/>
        </p:nvSpPr>
        <p:spPr>
          <a:xfrm rot="19457567">
            <a:off x="4274162" y="124783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232 </a:t>
            </a:r>
          </a:p>
        </p:txBody>
      </p:sp>
      <p:sp>
        <p:nvSpPr>
          <p:cNvPr id="16" name="TextBox 15"/>
          <p:cNvSpPr txBox="1"/>
          <p:nvPr/>
        </p:nvSpPr>
        <p:spPr>
          <a:xfrm rot="19457567">
            <a:off x="4690781" y="1252552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WT 337 </a:t>
            </a:r>
          </a:p>
        </p:txBody>
      </p:sp>
      <p:sp>
        <p:nvSpPr>
          <p:cNvPr id="17" name="TextBox 16"/>
          <p:cNvSpPr txBox="1"/>
          <p:nvPr/>
        </p:nvSpPr>
        <p:spPr>
          <a:xfrm rot="19457567">
            <a:off x="5122491" y="122118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X3 367 </a:t>
            </a:r>
          </a:p>
        </p:txBody>
      </p:sp>
      <p:sp>
        <p:nvSpPr>
          <p:cNvPr id="18" name="TextBox 17"/>
          <p:cNvSpPr txBox="1"/>
          <p:nvPr/>
        </p:nvSpPr>
        <p:spPr>
          <a:xfrm rot="19457567">
            <a:off x="5539110" y="122828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X3 317 </a:t>
            </a:r>
          </a:p>
        </p:txBody>
      </p:sp>
      <p:sp>
        <p:nvSpPr>
          <p:cNvPr id="19" name="TextBox 18"/>
          <p:cNvSpPr txBox="1"/>
          <p:nvPr/>
        </p:nvSpPr>
        <p:spPr>
          <a:xfrm rot="19457567">
            <a:off x="5951104" y="123538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X2 340 </a:t>
            </a:r>
          </a:p>
        </p:txBody>
      </p:sp>
      <p:sp>
        <p:nvSpPr>
          <p:cNvPr id="20" name="TextBox 19"/>
          <p:cNvSpPr txBox="1"/>
          <p:nvPr/>
        </p:nvSpPr>
        <p:spPr>
          <a:xfrm rot="19457567">
            <a:off x="6334573" y="124247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X2 341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056" y="783558"/>
            <a:ext cx="104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Ponceau</a:t>
            </a:r>
            <a:r>
              <a:rPr lang="en-US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6209" y="779731"/>
            <a:ext cx="1000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Syn</a:t>
            </a:r>
            <a:r>
              <a:rPr lang="en-US" dirty="0"/>
              <a:t> total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98214" y="3837444"/>
            <a:ext cx="120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Passage 11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94408" y="5456065"/>
            <a:ext cx="120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Passage 12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97260" y="2198166"/>
            <a:ext cx="120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Passage 10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127253"/>
              </p:ext>
            </p:extLst>
          </p:nvPr>
        </p:nvGraphicFramePr>
        <p:xfrm>
          <a:off x="8063419" y="3530611"/>
          <a:ext cx="3337202" cy="3412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Prism 6" r:id="rId3" imgW="3372311" imgH="3448835" progId="Prism6.Document">
                  <p:embed/>
                </p:oleObj>
              </mc:Choice>
              <mc:Fallback>
                <p:oleObj name="Prism 6" r:id="rId3" imgW="3372311" imgH="3448835" progId="Prism6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63419" y="3530611"/>
                        <a:ext cx="3337202" cy="3412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115101"/>
              </p:ext>
            </p:extLst>
          </p:nvPr>
        </p:nvGraphicFramePr>
        <p:xfrm>
          <a:off x="7986006" y="540737"/>
          <a:ext cx="3492029" cy="3242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Prism 6" r:id="rId5" imgW="3713719" imgH="3448835" progId="Prism6.Document">
                  <p:embed/>
                </p:oleObj>
              </mc:Choice>
              <mc:Fallback>
                <p:oleObj name="Prism 6" r:id="rId5" imgW="3713719" imgH="3448835" progId="Prism6.Documen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86006" y="540737"/>
                        <a:ext cx="3492029" cy="3242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t="17918" r="4665" b="11746"/>
          <a:stretch/>
        </p:blipFill>
        <p:spPr>
          <a:xfrm rot="5400000">
            <a:off x="3265223" y="2426040"/>
            <a:ext cx="4559068" cy="30788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9464" r="8670" b="18678"/>
          <a:stretch/>
        </p:blipFill>
        <p:spPr>
          <a:xfrm rot="5400000">
            <a:off x="131680" y="2348430"/>
            <a:ext cx="4480141" cy="320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1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182" y="154770"/>
            <a:ext cx="3177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20200220_15Ddiff_hMO_prot2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" t="17086" r="4951" b="5985"/>
          <a:stretch/>
        </p:blipFill>
        <p:spPr>
          <a:xfrm rot="5400000">
            <a:off x="-5966" y="2426041"/>
            <a:ext cx="4897588" cy="3582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26816" y="2495459"/>
            <a:ext cx="4939442" cy="3401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14332" y="4032564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Passage 12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04558" y="2502046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Passage 10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97631" y="5583757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Passage 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6960" y="908840"/>
            <a:ext cx="2250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600 odyssey inverted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52891" y="908840"/>
            <a:ext cx="71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Stella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11131" r="5406" b="16512"/>
          <a:stretch/>
        </p:blipFill>
        <p:spPr>
          <a:xfrm rot="5400000">
            <a:off x="6957007" y="2518996"/>
            <a:ext cx="4949078" cy="33449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9457567">
            <a:off x="843302" y="1369305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322 </a:t>
            </a:r>
          </a:p>
        </p:txBody>
      </p:sp>
      <p:sp>
        <p:nvSpPr>
          <p:cNvPr id="13" name="TextBox 12"/>
          <p:cNvSpPr txBox="1"/>
          <p:nvPr/>
        </p:nvSpPr>
        <p:spPr>
          <a:xfrm rot="19457567">
            <a:off x="1245464" y="1377234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232 </a:t>
            </a:r>
          </a:p>
        </p:txBody>
      </p:sp>
      <p:sp>
        <p:nvSpPr>
          <p:cNvPr id="14" name="TextBox 13"/>
          <p:cNvSpPr txBox="1"/>
          <p:nvPr/>
        </p:nvSpPr>
        <p:spPr>
          <a:xfrm rot="19457567">
            <a:off x="1662083" y="1381956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WT 337 </a:t>
            </a:r>
          </a:p>
        </p:txBody>
      </p:sp>
      <p:sp>
        <p:nvSpPr>
          <p:cNvPr id="15" name="TextBox 14"/>
          <p:cNvSpPr txBox="1"/>
          <p:nvPr/>
        </p:nvSpPr>
        <p:spPr>
          <a:xfrm rot="19457567">
            <a:off x="2093793" y="135059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X3 367 </a:t>
            </a:r>
          </a:p>
        </p:txBody>
      </p:sp>
      <p:sp>
        <p:nvSpPr>
          <p:cNvPr id="16" name="TextBox 15"/>
          <p:cNvSpPr txBox="1"/>
          <p:nvPr/>
        </p:nvSpPr>
        <p:spPr>
          <a:xfrm rot="19457567">
            <a:off x="2510412" y="135768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X3 317 </a:t>
            </a:r>
          </a:p>
        </p:txBody>
      </p:sp>
      <p:sp>
        <p:nvSpPr>
          <p:cNvPr id="17" name="TextBox 16"/>
          <p:cNvSpPr txBox="1"/>
          <p:nvPr/>
        </p:nvSpPr>
        <p:spPr>
          <a:xfrm rot="19457567">
            <a:off x="2922406" y="136478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X2 340 </a:t>
            </a:r>
          </a:p>
        </p:txBody>
      </p:sp>
      <p:sp>
        <p:nvSpPr>
          <p:cNvPr id="18" name="TextBox 17"/>
          <p:cNvSpPr txBox="1"/>
          <p:nvPr/>
        </p:nvSpPr>
        <p:spPr>
          <a:xfrm rot="19457567">
            <a:off x="3305875" y="137188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X2 341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497" y="624747"/>
            <a:ext cx="104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Ponceau</a:t>
            </a:r>
            <a:r>
              <a:rPr lang="en-US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52891" y="620532"/>
            <a:ext cx="104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Ponceau</a:t>
            </a:r>
            <a:r>
              <a:rPr lang="en-US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7383" y="620532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Synuclein</a:t>
            </a:r>
            <a:r>
              <a:rPr lang="en-US" dirty="0"/>
              <a:t> 230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49862" y="908840"/>
            <a:ext cx="1639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CHEMI odyssey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37895" y="102782"/>
            <a:ext cx="556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Problems during the acquisition of </a:t>
            </a:r>
            <a:r>
              <a:rPr lang="en-US" dirty="0" err="1"/>
              <a:t>ponceau</a:t>
            </a:r>
            <a:r>
              <a:rPr lang="en-US" dirty="0"/>
              <a:t> in Odyssey**</a:t>
            </a:r>
          </a:p>
        </p:txBody>
      </p:sp>
    </p:spTree>
    <p:extLst>
      <p:ext uri="{BB962C8B-B14F-4D97-AF65-F5344CB8AC3E}">
        <p14:creationId xmlns:p14="http://schemas.microsoft.com/office/powerpoint/2010/main" val="132332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4" t="13822" r="2221" b="11400"/>
          <a:stretch/>
        </p:blipFill>
        <p:spPr>
          <a:xfrm rot="5400000">
            <a:off x="14100" y="2505680"/>
            <a:ext cx="4767982" cy="34428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21085" r="11776" b="17855"/>
          <a:stretch/>
        </p:blipFill>
        <p:spPr>
          <a:xfrm rot="5400000">
            <a:off x="3340295" y="2728101"/>
            <a:ext cx="4789272" cy="30115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9457567">
            <a:off x="911838" y="1373815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322 </a:t>
            </a:r>
          </a:p>
        </p:txBody>
      </p:sp>
      <p:sp>
        <p:nvSpPr>
          <p:cNvPr id="13" name="TextBox 12"/>
          <p:cNvSpPr txBox="1"/>
          <p:nvPr/>
        </p:nvSpPr>
        <p:spPr>
          <a:xfrm rot="19457567">
            <a:off x="1314000" y="1381744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232 </a:t>
            </a:r>
          </a:p>
        </p:txBody>
      </p:sp>
      <p:sp>
        <p:nvSpPr>
          <p:cNvPr id="14" name="TextBox 13"/>
          <p:cNvSpPr txBox="1"/>
          <p:nvPr/>
        </p:nvSpPr>
        <p:spPr>
          <a:xfrm rot="19457567">
            <a:off x="1730619" y="1386466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WT 337 </a:t>
            </a:r>
          </a:p>
        </p:txBody>
      </p:sp>
      <p:sp>
        <p:nvSpPr>
          <p:cNvPr id="15" name="TextBox 14"/>
          <p:cNvSpPr txBox="1"/>
          <p:nvPr/>
        </p:nvSpPr>
        <p:spPr>
          <a:xfrm rot="19457567">
            <a:off x="2162329" y="135510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X3 367 </a:t>
            </a:r>
          </a:p>
        </p:txBody>
      </p:sp>
      <p:sp>
        <p:nvSpPr>
          <p:cNvPr id="16" name="TextBox 15"/>
          <p:cNvSpPr txBox="1"/>
          <p:nvPr/>
        </p:nvSpPr>
        <p:spPr>
          <a:xfrm rot="19457567">
            <a:off x="2578948" y="136219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X3 317 </a:t>
            </a:r>
          </a:p>
        </p:txBody>
      </p:sp>
      <p:sp>
        <p:nvSpPr>
          <p:cNvPr id="17" name="TextBox 16"/>
          <p:cNvSpPr txBox="1"/>
          <p:nvPr/>
        </p:nvSpPr>
        <p:spPr>
          <a:xfrm rot="19457567">
            <a:off x="2990942" y="13692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X2 340 </a:t>
            </a:r>
          </a:p>
        </p:txBody>
      </p:sp>
      <p:sp>
        <p:nvSpPr>
          <p:cNvPr id="18" name="TextBox 17"/>
          <p:cNvSpPr txBox="1"/>
          <p:nvPr/>
        </p:nvSpPr>
        <p:spPr>
          <a:xfrm rot="19457567">
            <a:off x="3374411" y="137639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X2 341 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48495" y="5519978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Passage 12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48495" y="2543612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Passage 10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48495" y="4031795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Passage 11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5182" y="154770"/>
            <a:ext cx="3177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20200220_30Ddiff_hMO_prot2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6960" y="908840"/>
            <a:ext cx="2250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600 odyssey inverted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7497" y="624747"/>
            <a:ext cx="104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Ponceau</a:t>
            </a:r>
            <a:r>
              <a:rPr lang="en-US" dirty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8861" y="637939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Synuclein</a:t>
            </a:r>
            <a:r>
              <a:rPr lang="en-US" dirty="0"/>
              <a:t> 230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71340" y="926247"/>
            <a:ext cx="1639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CHEMI odyssey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37895" y="102782"/>
            <a:ext cx="556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Problems during the acquisition of </a:t>
            </a:r>
            <a:r>
              <a:rPr lang="en-US" dirty="0" err="1"/>
              <a:t>ponceau</a:t>
            </a:r>
            <a:r>
              <a:rPr lang="en-US" dirty="0"/>
              <a:t> in Odyssey**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135127"/>
              </p:ext>
            </p:extLst>
          </p:nvPr>
        </p:nvGraphicFramePr>
        <p:xfrm>
          <a:off x="7776834" y="472114"/>
          <a:ext cx="3705978" cy="3486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name="Prism 6" r:id="rId5" imgW="3665101" imgH="3448835" progId="Prism6.Document">
                  <p:embed/>
                </p:oleObj>
              </mc:Choice>
              <mc:Fallback>
                <p:oleObj name="Prism 6" r:id="rId5" imgW="3665101" imgH="3448835" progId="Prism6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76834" y="472114"/>
                        <a:ext cx="3705978" cy="3486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476059"/>
              </p:ext>
            </p:extLst>
          </p:nvPr>
        </p:nvGraphicFramePr>
        <p:xfrm>
          <a:off x="7791602" y="3605043"/>
          <a:ext cx="3456849" cy="3456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Prism 6" r:id="rId7" imgW="3448660" imgH="3448835" progId="Prism6.Document">
                  <p:embed/>
                </p:oleObj>
              </mc:Choice>
              <mc:Fallback>
                <p:oleObj name="Prism 6" r:id="rId7" imgW="3448660" imgH="3448835" progId="Prism6.Documen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91602" y="3605043"/>
                        <a:ext cx="3456849" cy="3456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581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t="21623" r="4269" b="8173"/>
          <a:stretch/>
        </p:blipFill>
        <p:spPr>
          <a:xfrm rot="5400000">
            <a:off x="99149" y="2877826"/>
            <a:ext cx="4560149" cy="30439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t="14360" r="10866" b="23774"/>
          <a:stretch/>
        </p:blipFill>
        <p:spPr>
          <a:xfrm rot="5400000">
            <a:off x="3197494" y="2995144"/>
            <a:ext cx="4549802" cy="280550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6200000">
            <a:off x="37161" y="5654687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Passage 12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54220" y="2802100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Passage 10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37160" y="4228394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Passage 11</a:t>
            </a:r>
          </a:p>
        </p:txBody>
      </p:sp>
      <p:sp>
        <p:nvSpPr>
          <p:cNvPr id="24" name="TextBox 23"/>
          <p:cNvSpPr txBox="1"/>
          <p:nvPr/>
        </p:nvSpPr>
        <p:spPr>
          <a:xfrm rot="19457567">
            <a:off x="810140" y="163760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322 </a:t>
            </a:r>
          </a:p>
        </p:txBody>
      </p:sp>
      <p:sp>
        <p:nvSpPr>
          <p:cNvPr id="25" name="TextBox 24"/>
          <p:cNvSpPr txBox="1"/>
          <p:nvPr/>
        </p:nvSpPr>
        <p:spPr>
          <a:xfrm rot="19457567">
            <a:off x="1212302" y="1645529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232 </a:t>
            </a:r>
          </a:p>
        </p:txBody>
      </p:sp>
      <p:sp>
        <p:nvSpPr>
          <p:cNvPr id="26" name="TextBox 25"/>
          <p:cNvSpPr txBox="1"/>
          <p:nvPr/>
        </p:nvSpPr>
        <p:spPr>
          <a:xfrm rot="19457567">
            <a:off x="1628921" y="1650251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WT 337 </a:t>
            </a:r>
          </a:p>
        </p:txBody>
      </p:sp>
      <p:sp>
        <p:nvSpPr>
          <p:cNvPr id="27" name="TextBox 26"/>
          <p:cNvSpPr txBox="1"/>
          <p:nvPr/>
        </p:nvSpPr>
        <p:spPr>
          <a:xfrm rot="19457567">
            <a:off x="2060631" y="161888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X3 367 </a:t>
            </a:r>
          </a:p>
        </p:txBody>
      </p:sp>
      <p:sp>
        <p:nvSpPr>
          <p:cNvPr id="28" name="TextBox 27"/>
          <p:cNvSpPr txBox="1"/>
          <p:nvPr/>
        </p:nvSpPr>
        <p:spPr>
          <a:xfrm rot="19457567">
            <a:off x="2477250" y="162598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X3 317 </a:t>
            </a:r>
          </a:p>
        </p:txBody>
      </p:sp>
      <p:sp>
        <p:nvSpPr>
          <p:cNvPr id="29" name="TextBox 28"/>
          <p:cNvSpPr txBox="1"/>
          <p:nvPr/>
        </p:nvSpPr>
        <p:spPr>
          <a:xfrm rot="19457567">
            <a:off x="2889244" y="163308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X2 340 </a:t>
            </a:r>
          </a:p>
        </p:txBody>
      </p:sp>
      <p:sp>
        <p:nvSpPr>
          <p:cNvPr id="30" name="TextBox 29"/>
          <p:cNvSpPr txBox="1"/>
          <p:nvPr/>
        </p:nvSpPr>
        <p:spPr>
          <a:xfrm rot="19457567">
            <a:off x="3272713" y="164017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X2 341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77732" y="197447"/>
            <a:ext cx="3177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20200220_50Ddiff_hMO_prot2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5262" y="1172625"/>
            <a:ext cx="2250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600 odyssey inverted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5799" y="888532"/>
            <a:ext cx="104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Ponceau</a:t>
            </a:r>
            <a:r>
              <a:rPr lang="en-US" dirty="0"/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41117" y="1458038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Synuclein</a:t>
            </a:r>
            <a:r>
              <a:rPr lang="en-US" dirty="0"/>
              <a:t> 230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05517" y="1784824"/>
            <a:ext cx="1639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CHEMI odyssey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67018" y="215158"/>
            <a:ext cx="556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Problems during the acquisition of </a:t>
            </a:r>
            <a:r>
              <a:rPr lang="en-US" dirty="0" err="1"/>
              <a:t>ponceau</a:t>
            </a:r>
            <a:r>
              <a:rPr lang="en-US" dirty="0"/>
              <a:t> in Odyssey**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568251"/>
              </p:ext>
            </p:extLst>
          </p:nvPr>
        </p:nvGraphicFramePr>
        <p:xfrm>
          <a:off x="7043573" y="3648880"/>
          <a:ext cx="5004270" cy="35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Prism 6" r:id="rId5" imgW="4866514" imgH="3448835" progId="Prism6.Document">
                  <p:embed/>
                </p:oleObj>
              </mc:Choice>
              <mc:Fallback>
                <p:oleObj name="Prism 6" r:id="rId5" imgW="4866514" imgH="3448835" progId="Prism6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43573" y="3648880"/>
                        <a:ext cx="5004270" cy="354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033292"/>
              </p:ext>
            </p:extLst>
          </p:nvPr>
        </p:nvGraphicFramePr>
        <p:xfrm>
          <a:off x="7043572" y="629194"/>
          <a:ext cx="4746645" cy="3362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Prism 6" r:id="rId7" imgW="4866514" imgH="3448835" progId="Prism6.Document">
                  <p:embed/>
                </p:oleObj>
              </mc:Choice>
              <mc:Fallback>
                <p:oleObj name="Prism 6" r:id="rId7" imgW="4866514" imgH="3448835" progId="Prism6.Documen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43572" y="629194"/>
                        <a:ext cx="4746645" cy="3362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165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563" y="180459"/>
            <a:ext cx="443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20200210_DotBlot_media_70dDiff_protein2</a:t>
            </a:r>
          </a:p>
        </p:txBody>
      </p:sp>
      <p:sp>
        <p:nvSpPr>
          <p:cNvPr id="7" name="TextBox 6"/>
          <p:cNvSpPr txBox="1"/>
          <p:nvPr/>
        </p:nvSpPr>
        <p:spPr>
          <a:xfrm rot="19457567">
            <a:off x="783790" y="1380983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322 </a:t>
            </a:r>
          </a:p>
        </p:txBody>
      </p:sp>
      <p:sp>
        <p:nvSpPr>
          <p:cNvPr id="8" name="TextBox 7"/>
          <p:cNvSpPr txBox="1"/>
          <p:nvPr/>
        </p:nvSpPr>
        <p:spPr>
          <a:xfrm rot="19457567">
            <a:off x="1263921" y="1380984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232 </a:t>
            </a:r>
          </a:p>
        </p:txBody>
      </p:sp>
      <p:sp>
        <p:nvSpPr>
          <p:cNvPr id="9" name="TextBox 8"/>
          <p:cNvSpPr txBox="1"/>
          <p:nvPr/>
        </p:nvSpPr>
        <p:spPr>
          <a:xfrm rot="19457567">
            <a:off x="2506843" y="1377883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WT 337 </a:t>
            </a:r>
          </a:p>
        </p:txBody>
      </p:sp>
      <p:sp>
        <p:nvSpPr>
          <p:cNvPr id="10" name="TextBox 9"/>
          <p:cNvSpPr txBox="1"/>
          <p:nvPr/>
        </p:nvSpPr>
        <p:spPr>
          <a:xfrm rot="19457567">
            <a:off x="1722786" y="135917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X3 367 </a:t>
            </a:r>
          </a:p>
        </p:txBody>
      </p:sp>
      <p:sp>
        <p:nvSpPr>
          <p:cNvPr id="11" name="TextBox 10"/>
          <p:cNvSpPr txBox="1"/>
          <p:nvPr/>
        </p:nvSpPr>
        <p:spPr>
          <a:xfrm rot="19457567">
            <a:off x="2129401" y="136595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X3 317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056" y="783558"/>
            <a:ext cx="104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Ponceau</a:t>
            </a:r>
            <a:r>
              <a:rPr lang="en-US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6209" y="779731"/>
            <a:ext cx="1000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Syn</a:t>
            </a:r>
            <a:r>
              <a:rPr lang="en-US" dirty="0"/>
              <a:t> total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98214" y="3837444"/>
            <a:ext cx="120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Passage 11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94408" y="5456065"/>
            <a:ext cx="120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Passage 12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97260" y="2198166"/>
            <a:ext cx="120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Passage 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t="30867" r="11353" b="21495"/>
          <a:stretch/>
        </p:blipFill>
        <p:spPr>
          <a:xfrm rot="5400000">
            <a:off x="-493136" y="3002488"/>
            <a:ext cx="4797277" cy="2312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5" t="23611" r="12058" b="26089"/>
          <a:stretch/>
        </p:blipFill>
        <p:spPr>
          <a:xfrm rot="5400000">
            <a:off x="2267430" y="2865958"/>
            <a:ext cx="4395914" cy="236217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rot="19457567">
            <a:off x="3363621" y="1409847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322 </a:t>
            </a:r>
          </a:p>
        </p:txBody>
      </p:sp>
      <p:sp>
        <p:nvSpPr>
          <p:cNvPr id="31" name="TextBox 30"/>
          <p:cNvSpPr txBox="1"/>
          <p:nvPr/>
        </p:nvSpPr>
        <p:spPr>
          <a:xfrm rot="19457567">
            <a:off x="3843752" y="1409848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232 </a:t>
            </a:r>
          </a:p>
        </p:txBody>
      </p:sp>
      <p:sp>
        <p:nvSpPr>
          <p:cNvPr id="32" name="TextBox 31"/>
          <p:cNvSpPr txBox="1"/>
          <p:nvPr/>
        </p:nvSpPr>
        <p:spPr>
          <a:xfrm rot="19457567">
            <a:off x="5086674" y="1406747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WT 337 </a:t>
            </a:r>
          </a:p>
        </p:txBody>
      </p:sp>
      <p:sp>
        <p:nvSpPr>
          <p:cNvPr id="33" name="TextBox 32"/>
          <p:cNvSpPr txBox="1"/>
          <p:nvPr/>
        </p:nvSpPr>
        <p:spPr>
          <a:xfrm rot="19457567">
            <a:off x="4302617" y="138803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X3 367 </a:t>
            </a:r>
          </a:p>
        </p:txBody>
      </p:sp>
      <p:sp>
        <p:nvSpPr>
          <p:cNvPr id="34" name="TextBox 33"/>
          <p:cNvSpPr txBox="1"/>
          <p:nvPr/>
        </p:nvSpPr>
        <p:spPr>
          <a:xfrm rot="19457567">
            <a:off x="4709232" y="139482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X3 317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579074"/>
              </p:ext>
            </p:extLst>
          </p:nvPr>
        </p:nvGraphicFramePr>
        <p:xfrm>
          <a:off x="6217982" y="287419"/>
          <a:ext cx="3614157" cy="3363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Prism 6" r:id="rId5" imgW="3704716" imgH="3448835" progId="Prism6.Document">
                  <p:embed/>
                </p:oleObj>
              </mc:Choice>
              <mc:Fallback>
                <p:oleObj name="Prism 6" r:id="rId5" imgW="3704716" imgH="3448835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17982" y="287419"/>
                        <a:ext cx="3614157" cy="3363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44477"/>
              </p:ext>
            </p:extLst>
          </p:nvPr>
        </p:nvGraphicFramePr>
        <p:xfrm>
          <a:off x="5889874" y="3312438"/>
          <a:ext cx="4546600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Prism 6" r:id="rId7" imgW="4546353" imgH="3448835" progId="Prism6.Document">
                  <p:embed/>
                </p:oleObj>
              </mc:Choice>
              <mc:Fallback>
                <p:oleObj name="Prism 6" r:id="rId7" imgW="4546353" imgH="3448835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89874" y="3312438"/>
                        <a:ext cx="4546600" cy="344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441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7703</TotalTime>
  <Words>683</Words>
  <Application>Microsoft Office PowerPoint</Application>
  <PresentationFormat>Widescreen</PresentationFormat>
  <Paragraphs>217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Prism 6</vt:lpstr>
      <vt:lpstr>Media characterization: a-synuclein over time experiments 1, 2, 3 passage 10,11,12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Media characterization: a-synuclein over time experiments 5,6,7 passage 9,10,11</vt:lpstr>
      <vt:lpstr>PowerPoint Presentation</vt:lpstr>
      <vt:lpstr>PowerPoint Presentation</vt:lpstr>
      <vt:lpstr>PowerPoint Presentation</vt:lpstr>
      <vt:lpstr>Analysis </vt:lpstr>
      <vt:lpstr>PowerPoint Presentation</vt:lpstr>
    </vt:vector>
  </TitlesOfParts>
  <Company>University of Luxembourg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MODAMIO CHAMARRO</dc:creator>
  <cp:lastModifiedBy>Jennifer MODAMIO CHAMARRO</cp:lastModifiedBy>
  <cp:revision>84</cp:revision>
  <dcterms:created xsi:type="dcterms:W3CDTF">2020-02-16T18:12:21Z</dcterms:created>
  <dcterms:modified xsi:type="dcterms:W3CDTF">2021-06-09T15:11:20Z</dcterms:modified>
</cp:coreProperties>
</file>