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DBD8"/>
    <a:srgbClr val="B15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6710" autoAdjust="0"/>
  </p:normalViewPr>
  <p:slideViewPr>
    <p:cSldViewPr snapToGrid="0">
      <p:cViewPr varScale="1">
        <p:scale>
          <a:sx n="86" d="100"/>
          <a:sy n="86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D0B6D-A2BF-4926-9E3B-75975A6404AE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12A6F-9B5D-4DBD-AFB4-4F553DBC4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80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DB7A99-3D7A-405A-9F60-7456F6C6E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C8DE06-9CF6-4C5C-B47D-5E78CB71B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CA903B-1BA2-4998-844C-6D5C35352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8CDD4C-D16F-4FB0-A89B-7A98B0458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4076E8-729B-4BC8-A7FC-660E117F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81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DA13B9-9508-40AF-AA93-C4F17ADDD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7EE26BA-DC78-401B-97E8-FA155E8A4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13FDA4-1393-407B-BF68-FCCE9ABB1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E51DFD-0860-415B-AC64-8591180E6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5ACADC-4EA7-467F-B34D-B427CFD48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04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C9BB010-3B86-49B8-964F-0BE100F1C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6F1050-0F7B-4763-A555-D61A65DFA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CCABE0-497B-48B3-8A4A-78FA1A399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8BF0A1-0A01-4A7B-8D9B-DC2B599D3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6DD351-93DF-4B3D-893E-BA1B924A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89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ADF021-A56D-4DCA-929C-01BBD12E8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7E9543-BAAF-4667-A329-46FCAC65A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79F318-E6DB-4F2B-B1DB-B25596FE3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7D3D11-5ECB-4627-9AA8-22961038E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BC030B-9474-4812-80A2-521846366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67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E51DAF-02F0-42E0-AD31-28478F0D4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786B62-1DDB-4CBD-9CFC-360B6719B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B676DA-C2D3-476E-ADC4-A61CA934B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8F006F-95AF-40E7-ACBC-1F6814DC5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5DEE3-D63B-4B65-8EDC-A923E98B0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46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277117-ACEA-4DB7-B94A-39670452C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380D02-7C67-46BE-B3FB-69EC15123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2609D4-2A2C-48F6-90C3-EB62F91F80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DC5888-D2BC-40F0-B0BE-2441467A1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6D7EF7-0057-4191-8247-CF80556E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02603D-7BA1-4D34-9843-A34AF1CF2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7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8D08EF-75AF-40FB-917D-E54FE2789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DC9B5A-1C80-4FEE-B054-6D88CA0AE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56FC7B-1E2A-441B-BC17-EBE7D7744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A3370F-DBDD-4FEE-AE4E-9A46D1DA81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C0C4625-1DBB-4CD2-82EF-0063D0477F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01FF0B5-E442-49BC-A3CD-8F3D009C4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B270126-34D5-4107-AA94-E6816D0DB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0C82861-19A8-4ECE-ACE8-B359E4F8A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74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FBC953-7C5A-425F-B323-FBEBD918C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0C0CB2D-C50A-4325-ACC2-7775A188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F43562-7B25-47E1-AFF5-53A62163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CD3E1F-A997-4483-8CC4-7F102755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F8F0650-289C-47EB-9F6B-E4BED8120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C6DEECF-77F0-4D9C-B0FA-8146C502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2F44F5-055D-4E21-BCBF-354EDFB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54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1252C1-9336-4EB3-A558-39A1329E8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06DA6E-7EDA-481D-85C0-51108DC0D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C235B0-F078-46F5-93A5-D84898519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55EA2A-C16C-4CCD-BEC5-71A0DB003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E27CD4-AD25-42AF-8B31-7189211E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4DD185-BC3B-46A3-AA01-940208CF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073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79D63D-38E6-41D5-8320-050DC39DC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7F6079-FCFB-45A1-B157-72A9241AF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FA5741-EC10-4F11-9404-0BB990412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0937DC-18DE-47A7-A3CB-7726D6874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87D6D5-4234-4936-B4AA-159EFDA28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8A4AC8-1891-40DC-8B8F-2AA1388B0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465E447-90ED-48E7-9D82-7A22F914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42D505-FE55-4231-A131-EC9C35CC2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D44E0A-4177-4588-98F2-D9F2A822B0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06F0A-74BC-45AB-9EF4-D05437C50E39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BBBBDB-6077-4B21-BF10-D08E58E57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52A6DB-0D8A-443F-8D8B-BF2DC348D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8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28">
            <a:extLst>
              <a:ext uri="{FF2B5EF4-FFF2-40B4-BE49-F238E27FC236}">
                <a16:creationId xmlns:a16="http://schemas.microsoft.com/office/drawing/2014/main" id="{E022B4DD-2CA7-4BBE-AB7F-8C7CA6AFF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57" y="713498"/>
            <a:ext cx="1540014" cy="61925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b="1" i="0" u="none" strike="noStrike" cap="none" normalizeH="0" baseline="0" dirty="0" smtClean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Passage P3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CH" altLang="en-US" b="1" dirty="0" smtClean="0">
                <a:solidFill>
                  <a:srgbClr val="2C2C2D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Fibroblast</a:t>
            </a:r>
            <a:endParaRPr kumimoji="0" lang="fr-CH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749404" y="1020018"/>
            <a:ext cx="1572242" cy="84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747837" y="312539"/>
            <a:ext cx="1723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mRNA Reprogramming</a:t>
            </a:r>
            <a:endParaRPr lang="en-US" dirty="0"/>
          </a:p>
        </p:txBody>
      </p:sp>
      <p:sp>
        <p:nvSpPr>
          <p:cNvPr id="6" name="Rounded Rectangle 28">
            <a:extLst>
              <a:ext uri="{FF2B5EF4-FFF2-40B4-BE49-F238E27FC236}">
                <a16:creationId xmlns:a16="http://schemas.microsoft.com/office/drawing/2014/main" id="{E022B4DD-2CA7-4BBE-AB7F-8C7CA6AFF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8479" y="713498"/>
            <a:ext cx="1540014" cy="61925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b="1" i="0" u="none" strike="noStrike" cap="none" normalizeH="0" baseline="0" dirty="0" smtClean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Colonies</a:t>
            </a:r>
            <a:endParaRPr kumimoji="0" lang="fr-CH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0625" y="312539"/>
            <a:ext cx="1301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Picking and expansion</a:t>
            </a:r>
            <a:endParaRPr lang="en-US" dirty="0"/>
          </a:p>
        </p:txBody>
      </p:sp>
      <p:pic>
        <p:nvPicPr>
          <p:cNvPr id="11" name="Image 32" descr="Une image contenant nid d’abeille, objet&#10;&#10;Description générée automatiquement">
            <a:extLst>
              <a:ext uri="{FF2B5EF4-FFF2-40B4-BE49-F238E27FC236}">
                <a16:creationId xmlns:a16="http://schemas.microsoft.com/office/drawing/2014/main" id="{23321F3C-D6DF-4F02-8C41-46DCDE20DD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3948" y="763151"/>
            <a:ext cx="517838" cy="496800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5822097" y="1506891"/>
            <a:ext cx="1439895" cy="99188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18295" y="1407965"/>
            <a:ext cx="26839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COLL: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 smtClean="0"/>
              <a:t>CS10 (n = 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 smtClean="0"/>
              <a:t>DGFD (n = 3)</a:t>
            </a:r>
          </a:p>
          <a:p>
            <a:r>
              <a:rPr lang="fr-BE" dirty="0" smtClean="0"/>
              <a:t>PHY: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 smtClean="0"/>
              <a:t>CS10 (n = 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 smtClean="0"/>
              <a:t>DGFD (n = 3)</a:t>
            </a:r>
            <a:endParaRPr lang="fr-BE" dirty="0"/>
          </a:p>
          <a:p>
            <a:endParaRPr lang="en-US" dirty="0"/>
          </a:p>
        </p:txBody>
      </p:sp>
      <p:sp>
        <p:nvSpPr>
          <p:cNvPr id="16" name="Rounded Rectangle 28">
            <a:extLst>
              <a:ext uri="{FF2B5EF4-FFF2-40B4-BE49-F238E27FC236}">
                <a16:creationId xmlns:a16="http://schemas.microsoft.com/office/drawing/2014/main" id="{E022B4DD-2CA7-4BBE-AB7F-8C7CA6AFF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2625" y="3889399"/>
            <a:ext cx="1540014" cy="61925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CH" altLang="en-US" b="1" dirty="0" smtClean="0">
                <a:solidFill>
                  <a:srgbClr val="2C2C2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Min. 3 p</a:t>
            </a:r>
            <a:r>
              <a:rPr kumimoji="0" lang="fr-CH" altLang="en-US" b="1" i="0" u="none" strike="noStrike" cap="none" normalizeH="0" baseline="0" dirty="0" smtClean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assages</a:t>
            </a:r>
            <a:endParaRPr kumimoji="0" lang="fr-CH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ounded Rectangle 28">
            <a:extLst>
              <a:ext uri="{FF2B5EF4-FFF2-40B4-BE49-F238E27FC236}">
                <a16:creationId xmlns:a16="http://schemas.microsoft.com/office/drawing/2014/main" id="{E022B4DD-2CA7-4BBE-AB7F-8C7CA6AFF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56" y="3889401"/>
            <a:ext cx="2654195" cy="61925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b="1" i="0" u="none" strike="noStrike" cap="none" normalizeH="0" baseline="0" dirty="0" smtClean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Positive clones cryopreserved vials</a:t>
            </a:r>
            <a:endParaRPr kumimoji="0" lang="fr-CH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023579" y="2888478"/>
            <a:ext cx="1833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Cryopreservation in CS10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073759" y="1032551"/>
            <a:ext cx="1572242" cy="84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822097" y="1575446"/>
            <a:ext cx="1439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Phenotypic characteristic of iPSCs</a:t>
            </a:r>
            <a:endParaRPr lang="en-US" dirty="0"/>
          </a:p>
        </p:txBody>
      </p:sp>
      <p:sp>
        <p:nvSpPr>
          <p:cNvPr id="25" name="Rounded Rectangle 28">
            <a:extLst>
              <a:ext uri="{FF2B5EF4-FFF2-40B4-BE49-F238E27FC236}">
                <a16:creationId xmlns:a16="http://schemas.microsoft.com/office/drawing/2014/main" id="{E022B4DD-2CA7-4BBE-AB7F-8C7CA6AFF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1267" y="713498"/>
            <a:ext cx="1540014" cy="61925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b="1" i="0" u="none" strike="noStrike" cap="none" normalizeH="0" baseline="0" dirty="0" smtClean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Candidate clones</a:t>
            </a:r>
            <a:endParaRPr kumimoji="0" lang="fr-CH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8396547" y="1011551"/>
            <a:ext cx="1572242" cy="84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8">
            <a:extLst>
              <a:ext uri="{FF2B5EF4-FFF2-40B4-BE49-F238E27FC236}">
                <a16:creationId xmlns:a16="http://schemas.microsoft.com/office/drawing/2014/main" id="{E022B4DD-2CA7-4BBE-AB7F-8C7CA6AFF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4055" y="718856"/>
            <a:ext cx="1540014" cy="61925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b="1" i="0" u="none" strike="noStrike" cap="none" normalizeH="0" baseline="0" dirty="0" smtClean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Positive clones</a:t>
            </a:r>
            <a:endParaRPr kumimoji="0" lang="fr-CH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49760" y="1577628"/>
            <a:ext cx="1439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Pluripotency qRT-PCR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8811092" y="1506890"/>
            <a:ext cx="1439895" cy="99188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8396547" y="312539"/>
            <a:ext cx="1677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Immediate characterization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264455" y="3394986"/>
            <a:ext cx="1687757" cy="651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Post-</a:t>
            </a:r>
            <a:r>
              <a:rPr lang="fr-BE" dirty="0" err="1" smtClean="0"/>
              <a:t>thaw</a:t>
            </a:r>
            <a:r>
              <a:rPr lang="fr-BE" dirty="0" smtClean="0"/>
              <a:t> </a:t>
            </a:r>
            <a:r>
              <a:rPr lang="fr-BE" dirty="0"/>
              <a:t>characterization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6264455" y="4190560"/>
            <a:ext cx="1572242" cy="84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264456" y="4652967"/>
            <a:ext cx="22933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Pluripotency qRT-PCR </a:t>
            </a:r>
          </a:p>
          <a:p>
            <a:r>
              <a:rPr lang="fr-BE" dirty="0" smtClean="0"/>
              <a:t>Pluripotency</a:t>
            </a:r>
            <a:r>
              <a:rPr lang="fr-BE" dirty="0"/>
              <a:t> </a:t>
            </a:r>
            <a:r>
              <a:rPr lang="fr-BE" dirty="0" smtClean="0"/>
              <a:t>IF</a:t>
            </a:r>
          </a:p>
          <a:p>
            <a:r>
              <a:rPr lang="fr-CH" dirty="0" smtClean="0"/>
              <a:t>Trilineage IF</a:t>
            </a:r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6264455" y="4630540"/>
            <a:ext cx="2231152" cy="99188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888567" y="4199028"/>
            <a:ext cx="1572242" cy="84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646001" y="1131488"/>
            <a:ext cx="0" cy="2960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9968789" y="1111936"/>
            <a:ext cx="0" cy="2960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Placeholder 4" descr="Figure1.pptx - PowerPoint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51267" y="2170871"/>
            <a:ext cx="206834" cy="310251"/>
          </a:xfrm>
          <a:prstGeom prst="rect">
            <a:avLst/>
          </a:prstGeom>
        </p:spPr>
      </p:pic>
      <p:pic>
        <p:nvPicPr>
          <p:cNvPr id="45" name="Picture Placeholder 4" descr="Figure1.pptx - PowerPoint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840713" y="2015745"/>
            <a:ext cx="206834" cy="310251"/>
          </a:xfrm>
          <a:prstGeom prst="rect">
            <a:avLst/>
          </a:prstGeom>
        </p:spPr>
      </p:pic>
      <p:pic>
        <p:nvPicPr>
          <p:cNvPr id="46" name="Picture Placeholder 4" descr="Figure1.pptx - PowerPoint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084447" y="5092947"/>
            <a:ext cx="206834" cy="310251"/>
          </a:xfrm>
          <a:prstGeom prst="rect">
            <a:avLst/>
          </a:prstGeom>
        </p:spPr>
      </p:pic>
      <p:sp>
        <p:nvSpPr>
          <p:cNvPr id="47" name="Rounded Rectangle 28">
            <a:extLst>
              <a:ext uri="{FF2B5EF4-FFF2-40B4-BE49-F238E27FC236}">
                <a16:creationId xmlns:a16="http://schemas.microsoft.com/office/drawing/2014/main" id="{E022B4DD-2CA7-4BBE-AB7F-8C7CA6AFF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513" y="3889399"/>
            <a:ext cx="1540014" cy="61925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b="1" i="0" u="none" strike="noStrike" cap="none" normalizeH="0" baseline="0" dirty="0" smtClean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iPSCs</a:t>
            </a:r>
            <a:endParaRPr kumimoji="0" lang="fr-CH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8" name="Image 32" descr="Une image contenant nid d’abeille, objet&#10;&#10;Description générée automatiquement">
            <a:extLst>
              <a:ext uri="{FF2B5EF4-FFF2-40B4-BE49-F238E27FC236}">
                <a16:creationId xmlns:a16="http://schemas.microsoft.com/office/drawing/2014/main" id="{23321F3C-D6DF-4F02-8C41-46DCDE20DD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6378" y="3922474"/>
            <a:ext cx="517838" cy="496800"/>
          </a:xfrm>
          <a:prstGeom prst="rect">
            <a:avLst/>
          </a:prstGeom>
        </p:spPr>
      </p:pic>
      <p:cxnSp>
        <p:nvCxnSpPr>
          <p:cNvPr id="50" name="Straight Arrow Connector 49"/>
          <p:cNvCxnSpPr/>
          <p:nvPr/>
        </p:nvCxnSpPr>
        <p:spPr>
          <a:xfrm>
            <a:off x="7853740" y="4271260"/>
            <a:ext cx="0" cy="2960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888567" y="3737808"/>
            <a:ext cx="1723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Thawing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18295" y="4630540"/>
            <a:ext cx="26839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COLL: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 smtClean="0"/>
              <a:t>CS10 (n = 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 smtClean="0"/>
              <a:t>DGFD (n = 3)</a:t>
            </a:r>
          </a:p>
          <a:p>
            <a:r>
              <a:rPr lang="fr-BE" dirty="0" smtClean="0"/>
              <a:t>PHY: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 smtClean="0"/>
              <a:t>CS10 (n = 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dirty="0" smtClean="0"/>
              <a:t>DGFD (n = 3)</a:t>
            </a:r>
            <a:endParaRPr lang="fr-BE" dirty="0"/>
          </a:p>
          <a:p>
            <a:endParaRPr lang="en-US" dirty="0"/>
          </a:p>
        </p:txBody>
      </p:sp>
      <p:pic>
        <p:nvPicPr>
          <p:cNvPr id="53" name="Image 32" descr="Une image contenant nid d’abeille, objet&#10;&#10;Description générée automatiquement">
            <a:extLst>
              <a:ext uri="{FF2B5EF4-FFF2-40B4-BE49-F238E27FC236}">
                <a16:creationId xmlns:a16="http://schemas.microsoft.com/office/drawing/2014/main" id="{23321F3C-D6DF-4F02-8C41-46DCDE20DD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5741" y="2929150"/>
            <a:ext cx="517838" cy="496800"/>
          </a:xfrm>
          <a:prstGeom prst="rect">
            <a:avLst/>
          </a:prstGeom>
        </p:spPr>
      </p:pic>
      <p:sp>
        <p:nvSpPr>
          <p:cNvPr id="54" name="Rounded Rectangle 53"/>
          <p:cNvSpPr/>
          <p:nvPr/>
        </p:nvSpPr>
        <p:spPr>
          <a:xfrm>
            <a:off x="9303631" y="2736757"/>
            <a:ext cx="2553628" cy="900752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>
            <a:off x="102556" y="1391386"/>
            <a:ext cx="2226204" cy="1770017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>
            <a:off x="102556" y="4567289"/>
            <a:ext cx="2226204" cy="1770017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662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2402</TotalTime>
  <Words>98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MOMMAERTS Kathleen Michèle Ghislaine Marie</dc:creator>
  <cp:lastModifiedBy>Kathleen Mommaerts</cp:lastModifiedBy>
  <cp:revision>96</cp:revision>
  <dcterms:created xsi:type="dcterms:W3CDTF">2020-04-10T09:47:00Z</dcterms:created>
  <dcterms:modified xsi:type="dcterms:W3CDTF">2021-05-27T16:24:14Z</dcterms:modified>
</cp:coreProperties>
</file>