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BD8"/>
    <a:srgbClr val="B15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6710" autoAdjust="0"/>
  </p:normalViewPr>
  <p:slideViewPr>
    <p:cSldViewPr snapToGrid="0">
      <p:cViewPr varScale="1">
        <p:scale>
          <a:sx n="88" d="100"/>
          <a:sy n="88" d="100"/>
        </p:scale>
        <p:origin x="4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E\Figure2-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B&amp;D\Figure2-B&amp;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B&amp;D\Figure2-B&amp;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A&amp;C\Figure2-A&amp;C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A&amp;C\Figure2-A&amp;C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article\Data%20manuscript\Figure%202\Partials\F\Figure2-F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 smtClean="0"/>
              <a:t>Post-Thaw Apoptosis </a:t>
            </a:r>
            <a:r>
              <a:rPr lang="en-US" sz="1600" dirty="0"/>
              <a:t>levels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Sheet2!$E$3</c:f>
              <c:strCache>
                <c:ptCount val="1"/>
                <c:pt idx="0">
                  <c:v>Living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Sheet2!$E$14:$E$21</c:f>
                <c:numCache>
                  <c:formatCode>General</c:formatCode>
                  <c:ptCount val="8"/>
                  <c:pt idx="0">
                    <c:v>1.8330302779823326</c:v>
                  </c:pt>
                  <c:pt idx="1">
                    <c:v>1.429452109492769</c:v>
                  </c:pt>
                  <c:pt idx="2">
                    <c:v>5.7812916665165153</c:v>
                  </c:pt>
                  <c:pt idx="3">
                    <c:v>7.6291109136866915</c:v>
                  </c:pt>
                  <c:pt idx="4">
                    <c:v>7.9964575490233969</c:v>
                  </c:pt>
                  <c:pt idx="5">
                    <c:v>12.082632163564352</c:v>
                  </c:pt>
                  <c:pt idx="6">
                    <c:v>0.58594652770823052</c:v>
                  </c:pt>
                  <c:pt idx="7">
                    <c:v>3.1342197327777317</c:v>
                  </c:pt>
                </c:numCache>
              </c:numRef>
            </c:plus>
            <c:minus>
              <c:numRef>
                <c:f>Sheet2!$E$14:$E$21</c:f>
                <c:numCache>
                  <c:formatCode>General</c:formatCode>
                  <c:ptCount val="8"/>
                  <c:pt idx="0">
                    <c:v>1.8330302779823326</c:v>
                  </c:pt>
                  <c:pt idx="1">
                    <c:v>1.429452109492769</c:v>
                  </c:pt>
                  <c:pt idx="2">
                    <c:v>5.7812916665165153</c:v>
                  </c:pt>
                  <c:pt idx="3">
                    <c:v>7.6291109136866915</c:v>
                  </c:pt>
                  <c:pt idx="4">
                    <c:v>7.9964575490233969</c:v>
                  </c:pt>
                  <c:pt idx="5">
                    <c:v>12.082632163564352</c:v>
                  </c:pt>
                  <c:pt idx="6">
                    <c:v>0.58594652770823052</c:v>
                  </c:pt>
                  <c:pt idx="7">
                    <c:v>3.1342197327777317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Sheet2!$B$4:$C$11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CS11</c:v>
                  </c:pt>
                  <c:pt idx="3">
                    <c:v>DGFD</c:v>
                  </c:pt>
                  <c:pt idx="4">
                    <c:v>CS12</c:v>
                  </c:pt>
                  <c:pt idx="5">
                    <c:v>DGFD</c:v>
                  </c:pt>
                  <c:pt idx="6">
                    <c:v>CS13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Sheet2!$E$4:$E$11</c:f>
              <c:numCache>
                <c:formatCode>0.0</c:formatCode>
                <c:ptCount val="8"/>
                <c:pt idx="0">
                  <c:v>93.600000000000009</c:v>
                </c:pt>
                <c:pt idx="1">
                  <c:v>93.533333333333317</c:v>
                </c:pt>
                <c:pt idx="2">
                  <c:v>88.033333333333346</c:v>
                </c:pt>
                <c:pt idx="3">
                  <c:v>87.766666666666666</c:v>
                </c:pt>
                <c:pt idx="4">
                  <c:v>77.13333333333334</c:v>
                </c:pt>
                <c:pt idx="5">
                  <c:v>77.099999999999994</c:v>
                </c:pt>
                <c:pt idx="6">
                  <c:v>91.166666666666671</c:v>
                </c:pt>
                <c:pt idx="7">
                  <c:v>88.533333333333346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31-4FD6-91B2-E050FD14B577}"/>
            </c:ext>
          </c:extLst>
        </c:ser>
        <c:ser>
          <c:idx val="1"/>
          <c:order val="1"/>
          <c:tx>
            <c:strRef>
              <c:f>Sheet2!$F$3</c:f>
              <c:strCache>
                <c:ptCount val="1"/>
                <c:pt idx="0">
                  <c:v>Early apoptotic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Sheet2!$F$14:$F$21</c:f>
                <c:numCache>
                  <c:formatCode>General</c:formatCode>
                  <c:ptCount val="8"/>
                  <c:pt idx="0">
                    <c:v>0.26457513110645875</c:v>
                  </c:pt>
                  <c:pt idx="1">
                    <c:v>0.3605551275463994</c:v>
                  </c:pt>
                  <c:pt idx="2">
                    <c:v>1.3051181300301289</c:v>
                  </c:pt>
                  <c:pt idx="3">
                    <c:v>1.4798648586948746</c:v>
                  </c:pt>
                  <c:pt idx="4">
                    <c:v>0.6082762530298228</c:v>
                  </c:pt>
                  <c:pt idx="5">
                    <c:v>0.55677643628300266</c:v>
                  </c:pt>
                  <c:pt idx="6">
                    <c:v>0.26457513110645958</c:v>
                  </c:pt>
                  <c:pt idx="7">
                    <c:v>0.56862407030773221</c:v>
                  </c:pt>
                </c:numCache>
              </c:numRef>
            </c:plus>
            <c:minus>
              <c:numRef>
                <c:f>Sheet2!$F$14:$F$21</c:f>
                <c:numCache>
                  <c:formatCode>General</c:formatCode>
                  <c:ptCount val="8"/>
                  <c:pt idx="0">
                    <c:v>0.26457513110645875</c:v>
                  </c:pt>
                  <c:pt idx="1">
                    <c:v>0.3605551275463994</c:v>
                  </c:pt>
                  <c:pt idx="2">
                    <c:v>1.3051181300301289</c:v>
                  </c:pt>
                  <c:pt idx="3">
                    <c:v>1.4798648586948746</c:v>
                  </c:pt>
                  <c:pt idx="4">
                    <c:v>0.6082762530298228</c:v>
                  </c:pt>
                  <c:pt idx="5">
                    <c:v>0.55677643628300266</c:v>
                  </c:pt>
                  <c:pt idx="6">
                    <c:v>0.26457513110645958</c:v>
                  </c:pt>
                  <c:pt idx="7">
                    <c:v>0.56862407030773221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Sheet2!$B$4:$C$11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CS11</c:v>
                  </c:pt>
                  <c:pt idx="3">
                    <c:v>DGFD</c:v>
                  </c:pt>
                  <c:pt idx="4">
                    <c:v>CS12</c:v>
                  </c:pt>
                  <c:pt idx="5">
                    <c:v>DGFD</c:v>
                  </c:pt>
                  <c:pt idx="6">
                    <c:v>CS13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Sheet2!$F$4:$F$11</c:f>
              <c:numCache>
                <c:formatCode>0.0</c:formatCode>
                <c:ptCount val="8"/>
                <c:pt idx="0">
                  <c:v>1.4000000000000001</c:v>
                </c:pt>
                <c:pt idx="1">
                  <c:v>1.2</c:v>
                </c:pt>
                <c:pt idx="2">
                  <c:v>3.7333333333333329</c:v>
                </c:pt>
                <c:pt idx="3">
                  <c:v>2</c:v>
                </c:pt>
                <c:pt idx="4">
                  <c:v>2.1999999999999997</c:v>
                </c:pt>
                <c:pt idx="5">
                  <c:v>2.1999999999999997</c:v>
                </c:pt>
                <c:pt idx="6">
                  <c:v>1.3</c:v>
                </c:pt>
                <c:pt idx="7">
                  <c:v>1.4333333333333336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31-4FD6-91B2-E050FD14B577}"/>
            </c:ext>
          </c:extLst>
        </c:ser>
        <c:ser>
          <c:idx val="2"/>
          <c:order val="2"/>
          <c:tx>
            <c:strRef>
              <c:f>Sheet2!$G$3</c:f>
              <c:strCache>
                <c:ptCount val="1"/>
                <c:pt idx="0">
                  <c:v>Late Apoptotic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Sheet2!$G$14:$G$21</c:f>
                <c:numCache>
                  <c:formatCode>General</c:formatCode>
                  <c:ptCount val="8"/>
                  <c:pt idx="0">
                    <c:v>1.3203534880225569</c:v>
                  </c:pt>
                  <c:pt idx="1">
                    <c:v>1.4000000000000004</c:v>
                  </c:pt>
                  <c:pt idx="2">
                    <c:v>3.4530180036213731</c:v>
                  </c:pt>
                  <c:pt idx="3">
                    <c:v>4.6861498055439919</c:v>
                  </c:pt>
                  <c:pt idx="4">
                    <c:v>7.9730797061110614</c:v>
                  </c:pt>
                  <c:pt idx="5">
                    <c:v>11.857908753233007</c:v>
                  </c:pt>
                  <c:pt idx="6">
                    <c:v>0.92915732431775877</c:v>
                  </c:pt>
                  <c:pt idx="7">
                    <c:v>1.3316656236958759</c:v>
                  </c:pt>
                </c:numCache>
              </c:numRef>
            </c:plus>
            <c:minus>
              <c:numRef>
                <c:f>Sheet2!$G$14:$G$21</c:f>
                <c:numCache>
                  <c:formatCode>General</c:formatCode>
                  <c:ptCount val="8"/>
                  <c:pt idx="0">
                    <c:v>1.3203534880225569</c:v>
                  </c:pt>
                  <c:pt idx="1">
                    <c:v>1.4000000000000004</c:v>
                  </c:pt>
                  <c:pt idx="2">
                    <c:v>3.4530180036213731</c:v>
                  </c:pt>
                  <c:pt idx="3">
                    <c:v>4.6861498055439919</c:v>
                  </c:pt>
                  <c:pt idx="4">
                    <c:v>7.9730797061110614</c:v>
                  </c:pt>
                  <c:pt idx="5">
                    <c:v>11.857908753233007</c:v>
                  </c:pt>
                  <c:pt idx="6">
                    <c:v>0.92915732431775877</c:v>
                  </c:pt>
                  <c:pt idx="7">
                    <c:v>1.3316656236958759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Sheet2!$B$4:$C$11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CS11</c:v>
                  </c:pt>
                  <c:pt idx="3">
                    <c:v>DGFD</c:v>
                  </c:pt>
                  <c:pt idx="4">
                    <c:v>CS12</c:v>
                  </c:pt>
                  <c:pt idx="5">
                    <c:v>DGFD</c:v>
                  </c:pt>
                  <c:pt idx="6">
                    <c:v>CS13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Sheet2!$G$4:$G$11</c:f>
              <c:numCache>
                <c:formatCode>0.0</c:formatCode>
                <c:ptCount val="8"/>
                <c:pt idx="0">
                  <c:v>4.0333333333333341</c:v>
                </c:pt>
                <c:pt idx="1">
                  <c:v>4</c:v>
                </c:pt>
                <c:pt idx="2">
                  <c:v>6.833333333333333</c:v>
                </c:pt>
                <c:pt idx="3">
                  <c:v>8.1</c:v>
                </c:pt>
                <c:pt idx="4">
                  <c:v>18.099999999999998</c:v>
                </c:pt>
                <c:pt idx="5">
                  <c:v>18.3</c:v>
                </c:pt>
                <c:pt idx="6">
                  <c:v>5.166666666666667</c:v>
                </c:pt>
                <c:pt idx="7">
                  <c:v>5.5333333333333341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31-4FD6-91B2-E050FD14B577}"/>
            </c:ext>
          </c:extLst>
        </c:ser>
        <c:ser>
          <c:idx val="3"/>
          <c:order val="3"/>
          <c:tx>
            <c:strRef>
              <c:f>Sheet2!$H$3</c:f>
              <c:strCache>
                <c:ptCount val="1"/>
                <c:pt idx="0">
                  <c:v>Necrotic</c:v>
                </c:pt>
              </c:strCache>
            </c:strRef>
          </c:tx>
          <c:spPr>
            <a:solidFill>
              <a:schemeClr val="dk1">
                <a:tint val="9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Sheet2!$H$14:$H$21</c:f>
                <c:numCache>
                  <c:formatCode>General</c:formatCode>
                  <c:ptCount val="8"/>
                  <c:pt idx="0">
                    <c:v>0.51316014394468845</c:v>
                  </c:pt>
                  <c:pt idx="1">
                    <c:v>0.92915732431775711</c:v>
                  </c:pt>
                  <c:pt idx="2">
                    <c:v>1.0115993936995678</c:v>
                  </c:pt>
                  <c:pt idx="3">
                    <c:v>1.6093476939431088</c:v>
                  </c:pt>
                  <c:pt idx="4">
                    <c:v>0.50332229568471898</c:v>
                  </c:pt>
                  <c:pt idx="5">
                    <c:v>0.30550504633039288</c:v>
                  </c:pt>
                  <c:pt idx="6">
                    <c:v>0.56862407030773343</c:v>
                  </c:pt>
                  <c:pt idx="7">
                    <c:v>2.1779194965226161</c:v>
                  </c:pt>
                </c:numCache>
              </c:numRef>
            </c:plus>
            <c:minus>
              <c:numRef>
                <c:f>Sheet2!$H$14:$H$21</c:f>
                <c:numCache>
                  <c:formatCode>General</c:formatCode>
                  <c:ptCount val="8"/>
                  <c:pt idx="0">
                    <c:v>0.51316014394468845</c:v>
                  </c:pt>
                  <c:pt idx="1">
                    <c:v>0.92915732431775711</c:v>
                  </c:pt>
                  <c:pt idx="2">
                    <c:v>1.0115993936995678</c:v>
                  </c:pt>
                  <c:pt idx="3">
                    <c:v>1.6093476939431088</c:v>
                  </c:pt>
                  <c:pt idx="4">
                    <c:v>0.50332229568471898</c:v>
                  </c:pt>
                  <c:pt idx="5">
                    <c:v>0.30550504633039288</c:v>
                  </c:pt>
                  <c:pt idx="6">
                    <c:v>0.56862407030773343</c:v>
                  </c:pt>
                  <c:pt idx="7">
                    <c:v>2.1779194965226161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Sheet2!$B$4:$C$11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CS11</c:v>
                  </c:pt>
                  <c:pt idx="3">
                    <c:v>DGFD</c:v>
                  </c:pt>
                  <c:pt idx="4">
                    <c:v>CS12</c:v>
                  </c:pt>
                  <c:pt idx="5">
                    <c:v>DGFD</c:v>
                  </c:pt>
                  <c:pt idx="6">
                    <c:v>CS13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Sheet2!$H$4:$H$11</c:f>
              <c:numCache>
                <c:formatCode>0.0</c:formatCode>
                <c:ptCount val="8"/>
                <c:pt idx="0">
                  <c:v>1.0333333333333334</c:v>
                </c:pt>
                <c:pt idx="1">
                  <c:v>1.3333333333333333</c:v>
                </c:pt>
                <c:pt idx="2">
                  <c:v>1.4333333333333336</c:v>
                </c:pt>
                <c:pt idx="3">
                  <c:v>2.0999999999999996</c:v>
                </c:pt>
                <c:pt idx="4">
                  <c:v>2.6666666666666665</c:v>
                </c:pt>
                <c:pt idx="5">
                  <c:v>2.3666666666666667</c:v>
                </c:pt>
                <c:pt idx="6">
                  <c:v>2.3666666666666667</c:v>
                </c:pt>
                <c:pt idx="7">
                  <c:v>4.4666666666666677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31-4FD6-91B2-E050FD14B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9164272"/>
        <c:axId val="542699928"/>
      </c:barChart>
      <c:catAx>
        <c:axId val="53916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699928"/>
        <c:crosses val="autoZero"/>
        <c:auto val="1"/>
        <c:lblAlgn val="ctr"/>
        <c:lblOffset val="100"/>
        <c:noMultiLvlLbl val="0"/>
      </c:catAx>
      <c:valAx>
        <c:axId val="54269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baseline="0"/>
                  <a:t>Number of cells (%)</a:t>
                </a:r>
                <a:endParaRPr lang="en-US" sz="9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16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/>
              <a:t>3 Days Post-Thaw Viability (%)</a:t>
            </a:r>
            <a:r>
              <a:rPr lang="en-US" sz="1600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Viability!$A$9</c:f>
              <c:strCache>
                <c:ptCount val="1"/>
                <c:pt idx="0">
                  <c:v>Mean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Viability!$B$10:$I$10</c:f>
                <c:numCache>
                  <c:formatCode>General</c:formatCode>
                  <c:ptCount val="8"/>
                  <c:pt idx="0">
                    <c:v>3.8691084244306215</c:v>
                  </c:pt>
                  <c:pt idx="1">
                    <c:v>3.9715656022950587</c:v>
                  </c:pt>
                  <c:pt idx="2">
                    <c:v>8.361220006673669</c:v>
                  </c:pt>
                  <c:pt idx="3">
                    <c:v>5.1403631518924113</c:v>
                  </c:pt>
                  <c:pt idx="4">
                    <c:v>7.1765822877838845</c:v>
                  </c:pt>
                  <c:pt idx="5">
                    <c:v>5.9408192476571262</c:v>
                  </c:pt>
                  <c:pt idx="6">
                    <c:v>5.8591808301160997</c:v>
                  </c:pt>
                  <c:pt idx="7">
                    <c:v>4.7648014998878301</c:v>
                  </c:pt>
                </c:numCache>
              </c:numRef>
            </c:plus>
            <c:minus>
              <c:numRef>
                <c:f>Viability!$B$10:$I$10</c:f>
                <c:numCache>
                  <c:formatCode>General</c:formatCode>
                  <c:ptCount val="8"/>
                  <c:pt idx="0">
                    <c:v>3.8691084244306215</c:v>
                  </c:pt>
                  <c:pt idx="1">
                    <c:v>3.9715656022950587</c:v>
                  </c:pt>
                  <c:pt idx="2">
                    <c:v>8.361220006673669</c:v>
                  </c:pt>
                  <c:pt idx="3">
                    <c:v>5.1403631518924113</c:v>
                  </c:pt>
                  <c:pt idx="4">
                    <c:v>7.1765822877838845</c:v>
                  </c:pt>
                  <c:pt idx="5">
                    <c:v>5.9408192476571262</c:v>
                  </c:pt>
                  <c:pt idx="6">
                    <c:v>5.8591808301160997</c:v>
                  </c:pt>
                  <c:pt idx="7">
                    <c:v>4.7648014998878301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Viability!$B$4:$I$5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CS10</c:v>
                  </c:pt>
                  <c:pt idx="3">
                    <c:v>DGFD</c:v>
                  </c:pt>
                  <c:pt idx="4">
                    <c:v>CS10</c:v>
                  </c:pt>
                  <c:pt idx="5">
                    <c:v>DGFD</c:v>
                  </c:pt>
                  <c:pt idx="6">
                    <c:v>CS10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Viability!$B$9:$I$9</c:f>
              <c:numCache>
                <c:formatCode>0.0</c:formatCode>
                <c:ptCount val="8"/>
                <c:pt idx="0">
                  <c:v>96.8</c:v>
                </c:pt>
                <c:pt idx="1">
                  <c:v>93.133333333333326</c:v>
                </c:pt>
                <c:pt idx="2">
                  <c:v>87.3</c:v>
                </c:pt>
                <c:pt idx="3">
                  <c:v>86.233333333333348</c:v>
                </c:pt>
                <c:pt idx="4">
                  <c:v>83.566666666666663</c:v>
                </c:pt>
                <c:pt idx="5">
                  <c:v>86.033333333333346</c:v>
                </c:pt>
                <c:pt idx="6">
                  <c:v>88.7</c:v>
                </c:pt>
                <c:pt idx="7">
                  <c:v>90.766666666666666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F-4231-B699-19EF6DA42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0930912"/>
        <c:axId val="680931568"/>
      </c:barChart>
      <c:catAx>
        <c:axId val="68093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931568"/>
        <c:crosses val="autoZero"/>
        <c:auto val="1"/>
        <c:lblAlgn val="ctr"/>
        <c:lblOffset val="100"/>
        <c:noMultiLvlLbl val="0"/>
      </c:catAx>
      <c:valAx>
        <c:axId val="680931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Viability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930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3 Days Post-Thaw Fold Change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'Fold change'!$B$37</c:f>
              <c:strCache>
                <c:ptCount val="1"/>
                <c:pt idx="0">
                  <c:v>Mean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'Fold change'!$C$38:$J$38</c:f>
                <c:numCache>
                  <c:formatCode>General</c:formatCode>
                  <c:ptCount val="8"/>
                  <c:pt idx="0">
                    <c:v>0.56479700766094842</c:v>
                  </c:pt>
                  <c:pt idx="1">
                    <c:v>0.37230255110318633</c:v>
                  </c:pt>
                  <c:pt idx="2">
                    <c:v>0.70796343962640362</c:v>
                  </c:pt>
                  <c:pt idx="3">
                    <c:v>0.38110546181443605</c:v>
                  </c:pt>
                  <c:pt idx="4">
                    <c:v>0.16824259074787259</c:v>
                  </c:pt>
                  <c:pt idx="5">
                    <c:v>0.33751658760636005</c:v>
                  </c:pt>
                  <c:pt idx="6">
                    <c:v>0.80782804195717151</c:v>
                  </c:pt>
                  <c:pt idx="7">
                    <c:v>0.46282608154142546</c:v>
                  </c:pt>
                </c:numCache>
              </c:numRef>
            </c:plus>
            <c:minus>
              <c:numRef>
                <c:f>'Fold change'!$C$38:$J$38</c:f>
                <c:numCache>
                  <c:formatCode>General</c:formatCode>
                  <c:ptCount val="8"/>
                  <c:pt idx="0">
                    <c:v>0.56479700766094842</c:v>
                  </c:pt>
                  <c:pt idx="1">
                    <c:v>0.37230255110318633</c:v>
                  </c:pt>
                  <c:pt idx="2">
                    <c:v>0.70796343962640362</c:v>
                  </c:pt>
                  <c:pt idx="3">
                    <c:v>0.38110546181443605</c:v>
                  </c:pt>
                  <c:pt idx="4">
                    <c:v>0.16824259074787259</c:v>
                  </c:pt>
                  <c:pt idx="5">
                    <c:v>0.33751658760636005</c:v>
                  </c:pt>
                  <c:pt idx="6">
                    <c:v>0.80782804195717151</c:v>
                  </c:pt>
                  <c:pt idx="7">
                    <c:v>0.46282608154142546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'Fold change'!$C$32:$J$33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CS10</c:v>
                  </c:pt>
                  <c:pt idx="3">
                    <c:v>DGFD</c:v>
                  </c:pt>
                  <c:pt idx="4">
                    <c:v>CS10</c:v>
                  </c:pt>
                  <c:pt idx="5">
                    <c:v>DGFD</c:v>
                  </c:pt>
                  <c:pt idx="6">
                    <c:v>CS10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'Fold change'!$C$37:$J$37</c:f>
              <c:numCache>
                <c:formatCode>0.0</c:formatCode>
                <c:ptCount val="8"/>
                <c:pt idx="0">
                  <c:v>1.4236483738257537</c:v>
                </c:pt>
                <c:pt idx="1">
                  <c:v>1.442990937660283</c:v>
                </c:pt>
                <c:pt idx="2">
                  <c:v>1.9168259637620924</c:v>
                </c:pt>
                <c:pt idx="3">
                  <c:v>2.1331438104149796</c:v>
                </c:pt>
                <c:pt idx="4">
                  <c:v>1.2817838515206936</c:v>
                </c:pt>
                <c:pt idx="5">
                  <c:v>1.3268206903940174</c:v>
                </c:pt>
                <c:pt idx="6">
                  <c:v>1.4685525006302995</c:v>
                </c:pt>
                <c:pt idx="7">
                  <c:v>1.6110505001654953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1D-4C73-8AAE-4E4455FCE9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056816"/>
        <c:axId val="529057144"/>
      </c:barChart>
      <c:catAx>
        <c:axId val="52905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057144"/>
        <c:crossesAt val="-0.5"/>
        <c:auto val="1"/>
        <c:lblAlgn val="ctr"/>
        <c:lblOffset val="100"/>
        <c:noMultiLvlLbl val="0"/>
      </c:catAx>
      <c:valAx>
        <c:axId val="529057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Fold</a:t>
                </a:r>
                <a:r>
                  <a:rPr lang="en-US" sz="900" baseline="0"/>
                  <a:t> change</a:t>
                </a:r>
                <a:endParaRPr lang="en-US" sz="9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056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Post-Thaw Viability (%)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Viability!$B$8</c:f>
              <c:strCache>
                <c:ptCount val="1"/>
                <c:pt idx="0">
                  <c:v>Mean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Viability!$C$9:$J$9</c:f>
                <c:numCache>
                  <c:formatCode>General</c:formatCode>
                  <c:ptCount val="8"/>
                  <c:pt idx="0">
                    <c:v>2.7024680078279113</c:v>
                  </c:pt>
                  <c:pt idx="1">
                    <c:v>2.6000000000000014</c:v>
                  </c:pt>
                  <c:pt idx="2">
                    <c:v>1.4106735979665872</c:v>
                  </c:pt>
                  <c:pt idx="3">
                    <c:v>2.490649179096351</c:v>
                  </c:pt>
                  <c:pt idx="4">
                    <c:v>15.508707231745641</c:v>
                  </c:pt>
                  <c:pt idx="5">
                    <c:v>12.964695651396257</c:v>
                  </c:pt>
                  <c:pt idx="6">
                    <c:v>3.4044089061098348</c:v>
                  </c:pt>
                  <c:pt idx="7">
                    <c:v>8.3266639978645305</c:v>
                  </c:pt>
                </c:numCache>
              </c:numRef>
            </c:plus>
            <c:minus>
              <c:numRef>
                <c:f>Viability!$C$9:$J$9</c:f>
                <c:numCache>
                  <c:formatCode>General</c:formatCode>
                  <c:ptCount val="8"/>
                  <c:pt idx="0">
                    <c:v>2.7024680078279113</c:v>
                  </c:pt>
                  <c:pt idx="1">
                    <c:v>2.6000000000000014</c:v>
                  </c:pt>
                  <c:pt idx="2">
                    <c:v>1.4106735979665872</c:v>
                  </c:pt>
                  <c:pt idx="3">
                    <c:v>2.490649179096351</c:v>
                  </c:pt>
                  <c:pt idx="4">
                    <c:v>15.508707231745641</c:v>
                  </c:pt>
                  <c:pt idx="5">
                    <c:v>12.964695651396257</c:v>
                  </c:pt>
                  <c:pt idx="6">
                    <c:v>3.4044089061098348</c:v>
                  </c:pt>
                  <c:pt idx="7">
                    <c:v>8.3266639978645305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Viability!$C$3:$J$4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CS10</c:v>
                  </c:pt>
                  <c:pt idx="3">
                    <c:v>DGFD</c:v>
                  </c:pt>
                  <c:pt idx="4">
                    <c:v>CS10</c:v>
                  </c:pt>
                  <c:pt idx="5">
                    <c:v>DGFD</c:v>
                  </c:pt>
                  <c:pt idx="6">
                    <c:v>CS10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Viability!$C$8:$J$8</c:f>
              <c:numCache>
                <c:formatCode>0.0</c:formatCode>
                <c:ptCount val="8"/>
                <c:pt idx="0">
                  <c:v>91.166666666666671</c:v>
                </c:pt>
                <c:pt idx="1">
                  <c:v>88.399999999999991</c:v>
                </c:pt>
                <c:pt idx="2">
                  <c:v>93.5</c:v>
                </c:pt>
                <c:pt idx="3">
                  <c:v>89.766666666666666</c:v>
                </c:pt>
                <c:pt idx="4">
                  <c:v>69.399999999999991</c:v>
                </c:pt>
                <c:pt idx="5">
                  <c:v>69.433333333333323</c:v>
                </c:pt>
                <c:pt idx="6">
                  <c:v>90.09999999999998</c:v>
                </c:pt>
                <c:pt idx="7">
                  <c:v>88.533333333333346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FA-4887-AB21-527B7710C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053160"/>
        <c:axId val="596058080"/>
      </c:barChart>
      <c:catAx>
        <c:axId val="596053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058080"/>
        <c:crosses val="autoZero"/>
        <c:auto val="1"/>
        <c:lblAlgn val="ctr"/>
        <c:lblOffset val="100"/>
        <c:noMultiLvlLbl val="0"/>
      </c:catAx>
      <c:valAx>
        <c:axId val="59605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Viability</a:t>
                </a:r>
                <a:r>
                  <a:rPr lang="en-US" sz="900" baseline="0"/>
                  <a:t> (%)</a:t>
                </a:r>
                <a:endParaRPr lang="en-US" sz="9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053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Post-Thaw Recovery</a:t>
            </a:r>
            <a:r>
              <a:rPr lang="en-US" sz="1600" baseline="0"/>
              <a:t> (%)</a:t>
            </a:r>
            <a:r>
              <a:rPr lang="en-US" sz="1600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Recovery!$B$37</c:f>
              <c:strCache>
                <c:ptCount val="1"/>
                <c:pt idx="0">
                  <c:v>Mean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Recovery!$C$38:$J$38</c:f>
                <c:numCache>
                  <c:formatCode>General</c:formatCode>
                  <c:ptCount val="8"/>
                  <c:pt idx="0">
                    <c:v>12.825008023214536</c:v>
                  </c:pt>
                  <c:pt idx="1">
                    <c:v>10.508525517703349</c:v>
                  </c:pt>
                  <c:pt idx="2">
                    <c:v>21.365378625051751</c:v>
                  </c:pt>
                  <c:pt idx="3">
                    <c:v>16.317237835996654</c:v>
                  </c:pt>
                  <c:pt idx="4">
                    <c:v>13.605552392915543</c:v>
                  </c:pt>
                  <c:pt idx="5">
                    <c:v>31.601304503575481</c:v>
                  </c:pt>
                  <c:pt idx="6">
                    <c:v>14.127253735891371</c:v>
                  </c:pt>
                  <c:pt idx="7">
                    <c:v>6.3596223412025772</c:v>
                  </c:pt>
                </c:numCache>
              </c:numRef>
            </c:plus>
            <c:minus>
              <c:numRef>
                <c:f>Recovery!$C$38:$J$38</c:f>
                <c:numCache>
                  <c:formatCode>General</c:formatCode>
                  <c:ptCount val="8"/>
                  <c:pt idx="0">
                    <c:v>12.825008023214536</c:v>
                  </c:pt>
                  <c:pt idx="1">
                    <c:v>10.508525517703349</c:v>
                  </c:pt>
                  <c:pt idx="2">
                    <c:v>21.365378625051751</c:v>
                  </c:pt>
                  <c:pt idx="3">
                    <c:v>16.317237835996654</c:v>
                  </c:pt>
                  <c:pt idx="4">
                    <c:v>13.605552392915543</c:v>
                  </c:pt>
                  <c:pt idx="5">
                    <c:v>31.601304503575481</c:v>
                  </c:pt>
                  <c:pt idx="6">
                    <c:v>14.127253735891371</c:v>
                  </c:pt>
                  <c:pt idx="7">
                    <c:v>6.3596223412025772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Recovery!$C$32:$J$33</c:f>
              <c:multiLvlStrCache>
                <c:ptCount val="8"/>
                <c:lvl>
                  <c:pt idx="0">
                    <c:v>CS10</c:v>
                  </c:pt>
                  <c:pt idx="1">
                    <c:v>DGFD</c:v>
                  </c:pt>
                  <c:pt idx="2">
                    <c:v>CS10</c:v>
                  </c:pt>
                  <c:pt idx="3">
                    <c:v>DGFD</c:v>
                  </c:pt>
                  <c:pt idx="4">
                    <c:v>CS10</c:v>
                  </c:pt>
                  <c:pt idx="5">
                    <c:v>DGFD</c:v>
                  </c:pt>
                  <c:pt idx="6">
                    <c:v>CS10</c:v>
                  </c:pt>
                  <c:pt idx="7">
                    <c:v>DGFD</c:v>
                  </c:pt>
                </c:lvl>
                <c:lvl>
                  <c:pt idx="0">
                    <c:v>COLL</c:v>
                  </c:pt>
                  <c:pt idx="2">
                    <c:v>PHY</c:v>
                  </c:pt>
                  <c:pt idx="4">
                    <c:v>GM</c:v>
                  </c:pt>
                  <c:pt idx="6">
                    <c:v>NS</c:v>
                  </c:pt>
                </c:lvl>
              </c:multiLvlStrCache>
            </c:multiLvlStrRef>
          </c:cat>
          <c:val>
            <c:numRef>
              <c:f>Recovery!$C$37:$J$37</c:f>
              <c:numCache>
                <c:formatCode>0.0</c:formatCode>
                <c:ptCount val="8"/>
                <c:pt idx="0">
                  <c:v>98.358930910779065</c:v>
                </c:pt>
                <c:pt idx="1">
                  <c:v>102.96515102053711</c:v>
                </c:pt>
                <c:pt idx="2">
                  <c:v>95.694380781512606</c:v>
                </c:pt>
                <c:pt idx="3">
                  <c:v>88.284691602687545</c:v>
                </c:pt>
                <c:pt idx="4">
                  <c:v>91.488717415407336</c:v>
                </c:pt>
                <c:pt idx="5">
                  <c:v>97.002345555665499</c:v>
                </c:pt>
                <c:pt idx="6">
                  <c:v>73.753939531744507</c:v>
                </c:pt>
                <c:pt idx="7">
                  <c:v>73.274992100276691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8-41C0-9CDE-E65A52DA56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4873136"/>
        <c:axId val="684872808"/>
      </c:barChart>
      <c:catAx>
        <c:axId val="684873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4872808"/>
        <c:crosses val="autoZero"/>
        <c:auto val="1"/>
        <c:lblAlgn val="ctr"/>
        <c:lblOffset val="100"/>
        <c:noMultiLvlLbl val="0"/>
      </c:catAx>
      <c:valAx>
        <c:axId val="684872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Recovery</a:t>
                </a:r>
                <a:r>
                  <a:rPr lang="en-US" sz="900" baseline="0"/>
                  <a:t> (%)</a:t>
                </a:r>
                <a:endParaRPr lang="en-US" sz="9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4873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Post-Thaw</a:t>
            </a:r>
            <a:r>
              <a:rPr lang="en-US" sz="1600" baseline="0"/>
              <a:t> G</a:t>
            </a:r>
            <a:r>
              <a:rPr lang="en-US" sz="1600"/>
              <a:t>rowth</a:t>
            </a:r>
            <a:r>
              <a:rPr lang="en-US" sz="1600" baseline="0"/>
              <a:t> Curves</a:t>
            </a:r>
            <a:endParaRPr lang="en-US" sz="16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Data!$A$94:$B$94</c:f>
              <c:strCache>
                <c:ptCount val="2"/>
                <c:pt idx="0">
                  <c:v>COLL</c:v>
                </c:pt>
                <c:pt idx="1">
                  <c:v>CS10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885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Data!$C$106:$F$106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0.68153515623299077</c:v>
                  </c:pt>
                  <c:pt idx="2">
                    <c:v>1.6339144925393261</c:v>
                  </c:pt>
                  <c:pt idx="3">
                    <c:v>2.6424713742994062</c:v>
                  </c:pt>
                </c:numCache>
              </c:numRef>
            </c:plus>
            <c:minus>
              <c:numRef>
                <c:f>Data!$C$106:$F$106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0.68153515623299077</c:v>
                  </c:pt>
                  <c:pt idx="2">
                    <c:v>1.6339144925393261</c:v>
                  </c:pt>
                  <c:pt idx="3">
                    <c:v>2.6424713742994062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Data!$C$94:$F$94</c:f>
              <c:numCache>
                <c:formatCode>0.0</c:formatCode>
                <c:ptCount val="4"/>
                <c:pt idx="0">
                  <c:v>1</c:v>
                </c:pt>
                <c:pt idx="1">
                  <c:v>4.5753086419753091</c:v>
                </c:pt>
                <c:pt idx="2">
                  <c:v>8.3745370370370367</c:v>
                </c:pt>
                <c:pt idx="3">
                  <c:v>9.975462962962963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3D-4F8E-A8D7-B7D04C8E10E2}"/>
            </c:ext>
          </c:extLst>
        </c:ser>
        <c:ser>
          <c:idx val="1"/>
          <c:order val="1"/>
          <c:tx>
            <c:strRef>
              <c:f>Data!$A$95:$B$95</c:f>
              <c:strCache>
                <c:ptCount val="2"/>
                <c:pt idx="0">
                  <c:v>COLL</c:v>
                </c:pt>
                <c:pt idx="1">
                  <c:v>DGFD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Data!$C$107:$F$107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2.0573235155052969</c:v>
                  </c:pt>
                  <c:pt idx="2">
                    <c:v>2.0193097085391791</c:v>
                  </c:pt>
                  <c:pt idx="3">
                    <c:v>1.4286622546083128</c:v>
                  </c:pt>
                </c:numCache>
              </c:numRef>
            </c:plus>
            <c:minus>
              <c:numRef>
                <c:f>Data!$C$107:$F$107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2.0573235155052969</c:v>
                  </c:pt>
                  <c:pt idx="2">
                    <c:v>2.0193097085391791</c:v>
                  </c:pt>
                  <c:pt idx="3">
                    <c:v>1.4286622546083128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Data!$C$95:$F$95</c:f>
              <c:numCache>
                <c:formatCode>0.0</c:formatCode>
                <c:ptCount val="4"/>
                <c:pt idx="0">
                  <c:v>1</c:v>
                </c:pt>
                <c:pt idx="1">
                  <c:v>6.2371693121693133</c:v>
                </c:pt>
                <c:pt idx="2">
                  <c:v>10.876455026455027</c:v>
                </c:pt>
                <c:pt idx="3">
                  <c:v>14.33968253968254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3D-4F8E-A8D7-B7D04C8E10E2}"/>
            </c:ext>
          </c:extLst>
        </c:ser>
        <c:ser>
          <c:idx val="2"/>
          <c:order val="2"/>
          <c:tx>
            <c:strRef>
              <c:f>Data!$A$96:$B$96</c:f>
              <c:strCache>
                <c:ptCount val="2"/>
                <c:pt idx="0">
                  <c:v>PHY</c:v>
                </c:pt>
                <c:pt idx="1">
                  <c:v>CS10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75000"/>
                </a:schemeClr>
              </a:solidFill>
              <a:ln w="9525">
                <a:solidFill>
                  <a:schemeClr val="dk1">
                    <a:tint val="75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Data!$C$108:$F$108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0.89183540241942361</c:v>
                  </c:pt>
                  <c:pt idx="2">
                    <c:v>1.9118984881757299</c:v>
                  </c:pt>
                  <c:pt idx="3">
                    <c:v>3.1077138962444231</c:v>
                  </c:pt>
                </c:numCache>
              </c:numRef>
            </c:plus>
            <c:minus>
              <c:numRef>
                <c:f>Data!$C$108:$F$108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0.89183540241942361</c:v>
                  </c:pt>
                  <c:pt idx="2">
                    <c:v>1.9118984881757299</c:v>
                  </c:pt>
                  <c:pt idx="3">
                    <c:v>3.1077138962444231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Data!$C$96:$F$96</c:f>
              <c:numCache>
                <c:formatCode>0.0</c:formatCode>
                <c:ptCount val="4"/>
                <c:pt idx="0">
                  <c:v>1</c:v>
                </c:pt>
                <c:pt idx="1">
                  <c:v>2.7392046424304493</c:v>
                </c:pt>
                <c:pt idx="2">
                  <c:v>6.1237185322310772</c:v>
                </c:pt>
                <c:pt idx="3">
                  <c:v>7.8475877931971114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3D-4F8E-A8D7-B7D04C8E10E2}"/>
            </c:ext>
          </c:extLst>
        </c:ser>
        <c:ser>
          <c:idx val="3"/>
          <c:order val="3"/>
          <c:tx>
            <c:strRef>
              <c:f>Data!$A$97:$B$97</c:f>
              <c:strCache>
                <c:ptCount val="2"/>
                <c:pt idx="0">
                  <c:v>PHY</c:v>
                </c:pt>
                <c:pt idx="1">
                  <c:v>DGFD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98500"/>
                </a:schemeClr>
              </a:solidFill>
              <a:ln w="9525">
                <a:solidFill>
                  <a:schemeClr val="dk1">
                    <a:tint val="985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Data!$C$109:$F$109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0.94030188263129688</c:v>
                  </c:pt>
                  <c:pt idx="2">
                    <c:v>2.4784266725381792</c:v>
                  </c:pt>
                  <c:pt idx="3">
                    <c:v>2.9285720007148641</c:v>
                  </c:pt>
                </c:numCache>
              </c:numRef>
            </c:plus>
            <c:minus>
              <c:numRef>
                <c:f>Data!$C$109:$F$109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0.94030188263129688</c:v>
                  </c:pt>
                  <c:pt idx="2">
                    <c:v>2.4784266725381792</c:v>
                  </c:pt>
                  <c:pt idx="3">
                    <c:v>2.9285720007148641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Data!$C$97:$F$97</c:f>
              <c:numCache>
                <c:formatCode>0.0</c:formatCode>
                <c:ptCount val="4"/>
                <c:pt idx="0">
                  <c:v>1</c:v>
                </c:pt>
                <c:pt idx="1">
                  <c:v>3.3017476350809685</c:v>
                </c:pt>
                <c:pt idx="2">
                  <c:v>6.810265351932018</c:v>
                </c:pt>
                <c:pt idx="3">
                  <c:v>7.7512626262626272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E3D-4F8E-A8D7-B7D04C8E10E2}"/>
            </c:ext>
          </c:extLst>
        </c:ser>
        <c:ser>
          <c:idx val="4"/>
          <c:order val="4"/>
          <c:tx>
            <c:strRef>
              <c:f>Data!$A$98:$B$98</c:f>
              <c:strCache>
                <c:ptCount val="2"/>
                <c:pt idx="0">
                  <c:v>GM</c:v>
                </c:pt>
                <c:pt idx="1">
                  <c:v>CS10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Dot"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30000"/>
                </a:schemeClr>
              </a:solidFill>
              <a:ln w="9525">
                <a:solidFill>
                  <a:schemeClr val="dk1">
                    <a:tint val="30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Data!$C$110:$F$110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0.31011596621967136</c:v>
                  </c:pt>
                  <c:pt idx="2">
                    <c:v>0.49084047042432405</c:v>
                  </c:pt>
                  <c:pt idx="3">
                    <c:v>1.184046674704794</c:v>
                  </c:pt>
                </c:numCache>
              </c:numRef>
            </c:plus>
            <c:minus>
              <c:numRef>
                <c:f>Data!$C$110:$F$110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0.31011596621967136</c:v>
                  </c:pt>
                  <c:pt idx="2">
                    <c:v>0.49084047042432405</c:v>
                  </c:pt>
                  <c:pt idx="3">
                    <c:v>1.184046674704794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Data!$C$98:$F$98</c:f>
              <c:numCache>
                <c:formatCode>0.0</c:formatCode>
                <c:ptCount val="4"/>
                <c:pt idx="0">
                  <c:v>1</c:v>
                </c:pt>
                <c:pt idx="1">
                  <c:v>2.7083687554275797</c:v>
                </c:pt>
                <c:pt idx="2">
                  <c:v>4.5764186793598558</c:v>
                </c:pt>
                <c:pt idx="3">
                  <c:v>5.228973967209261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E3D-4F8E-A8D7-B7D04C8E10E2}"/>
            </c:ext>
          </c:extLst>
        </c:ser>
        <c:ser>
          <c:idx val="5"/>
          <c:order val="5"/>
          <c:tx>
            <c:strRef>
              <c:f>Data!$A$99:$B$99</c:f>
              <c:strCache>
                <c:ptCount val="2"/>
                <c:pt idx="0">
                  <c:v>GM</c:v>
                </c:pt>
                <c:pt idx="1">
                  <c:v>DGFD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60000"/>
                </a:schemeClr>
              </a:solidFill>
              <a:ln w="9525">
                <a:solidFill>
                  <a:schemeClr val="dk1">
                    <a:tint val="60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Data!$C$111:$F$111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0.88672186216213245</c:v>
                  </c:pt>
                  <c:pt idx="2">
                    <c:v>0.78355160412545388</c:v>
                  </c:pt>
                  <c:pt idx="3">
                    <c:v>0.97888504116630604</c:v>
                  </c:pt>
                </c:numCache>
              </c:numRef>
            </c:plus>
            <c:minus>
              <c:numRef>
                <c:f>Data!$C$111:$F$111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0.88672186216213245</c:v>
                  </c:pt>
                  <c:pt idx="2">
                    <c:v>0.78355160412545388</c:v>
                  </c:pt>
                  <c:pt idx="3">
                    <c:v>0.97888504116630604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Data!$C$99:$F$99</c:f>
              <c:numCache>
                <c:formatCode>0.0</c:formatCode>
                <c:ptCount val="4"/>
                <c:pt idx="0">
                  <c:v>1</c:v>
                </c:pt>
                <c:pt idx="1">
                  <c:v>2.885290940760497</c:v>
                </c:pt>
                <c:pt idx="2">
                  <c:v>5.0548772406357543</c:v>
                </c:pt>
                <c:pt idx="3">
                  <c:v>6.2172029896488104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E3D-4F8E-A8D7-B7D04C8E10E2}"/>
            </c:ext>
          </c:extLst>
        </c:ser>
        <c:ser>
          <c:idx val="6"/>
          <c:order val="6"/>
          <c:tx>
            <c:strRef>
              <c:f>Data!$A$100:$B$100</c:f>
              <c:strCache>
                <c:ptCount val="2"/>
                <c:pt idx="0">
                  <c:v>NS</c:v>
                </c:pt>
                <c:pt idx="1">
                  <c:v>CS10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Data!$C$112:$F$112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0.39288062904782495</c:v>
                  </c:pt>
                  <c:pt idx="2">
                    <c:v>1.0866543174287309</c:v>
                  </c:pt>
                  <c:pt idx="3">
                    <c:v>1.2515490590439322</c:v>
                  </c:pt>
                </c:numCache>
              </c:numRef>
            </c:plus>
            <c:minus>
              <c:numRef>
                <c:f>Data!$C$112:$F$112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0.39288062904782495</c:v>
                  </c:pt>
                  <c:pt idx="2">
                    <c:v>1.0866543174287309</c:v>
                  </c:pt>
                  <c:pt idx="3">
                    <c:v>1.2515490590439322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Data!$C$100:$F$100</c:f>
              <c:numCache>
                <c:formatCode>0.0</c:formatCode>
                <c:ptCount val="4"/>
                <c:pt idx="0">
                  <c:v>1</c:v>
                </c:pt>
                <c:pt idx="1">
                  <c:v>2.3682688352978203</c:v>
                </c:pt>
                <c:pt idx="2">
                  <c:v>4.3012134235866126</c:v>
                </c:pt>
                <c:pt idx="3">
                  <c:v>4.7912795537795541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E3D-4F8E-A8D7-B7D04C8E10E2}"/>
            </c:ext>
          </c:extLst>
        </c:ser>
        <c:ser>
          <c:idx val="7"/>
          <c:order val="7"/>
          <c:tx>
            <c:strRef>
              <c:f>Data!$A$101:$B$101</c:f>
              <c:strCache>
                <c:ptCount val="2"/>
                <c:pt idx="0">
                  <c:v>NS</c:v>
                </c:pt>
                <c:pt idx="1">
                  <c:v>DGFD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Data!$C$113:$F$113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0.45734211349280757</c:v>
                  </c:pt>
                  <c:pt idx="2">
                    <c:v>1.503113201425099</c:v>
                  </c:pt>
                  <c:pt idx="3">
                    <c:v>2.0272336950570473</c:v>
                  </c:pt>
                </c:numCache>
              </c:numRef>
            </c:plus>
            <c:minus>
              <c:numRef>
                <c:f>Data!$C$113:$F$113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0.45734211349280757</c:v>
                  </c:pt>
                  <c:pt idx="2">
                    <c:v>1.503113201425099</c:v>
                  </c:pt>
                  <c:pt idx="3">
                    <c:v>2.0272336950570473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Data!$C$93:$F$93</c:f>
              <c:strCache>
                <c:ptCount val="4"/>
                <c:pt idx="0">
                  <c:v>Day 0</c:v>
                </c:pt>
                <c:pt idx="1">
                  <c:v>Day 2</c:v>
                </c:pt>
                <c:pt idx="2">
                  <c:v>Day 4</c:v>
                </c:pt>
                <c:pt idx="3">
                  <c:v>Day 6</c:v>
                </c:pt>
              </c:strCache>
            </c:strRef>
          </c:cat>
          <c:val>
            <c:numRef>
              <c:f>Data!$C$101:$F$101</c:f>
              <c:numCache>
                <c:formatCode>0.0</c:formatCode>
                <c:ptCount val="4"/>
                <c:pt idx="0">
                  <c:v>1</c:v>
                </c:pt>
                <c:pt idx="1">
                  <c:v>2.7307874023144989</c:v>
                </c:pt>
                <c:pt idx="2">
                  <c:v>4.9950785374329882</c:v>
                </c:pt>
                <c:pt idx="3">
                  <c:v>5.5878693891858076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E3D-4F8E-A8D7-B7D04C8E1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7934440"/>
        <c:axId val="497934768"/>
      </c:lineChart>
      <c:catAx>
        <c:axId val="49793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34768"/>
        <c:crosses val="autoZero"/>
        <c:auto val="1"/>
        <c:lblAlgn val="ctr"/>
        <c:lblOffset val="100"/>
        <c:noMultiLvlLbl val="0"/>
      </c:catAx>
      <c:valAx>
        <c:axId val="497934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Normalized</a:t>
                </a:r>
                <a:r>
                  <a:rPr lang="en-US" sz="900" baseline="0"/>
                  <a:t> confluence</a:t>
                </a:r>
                <a:endParaRPr lang="en-US" sz="9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34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D0B6D-A2BF-4926-9E3B-75975A6404AE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2A6F-9B5D-4DBD-AFB4-4F553DBC4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0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7A99-3D7A-405A-9F60-7456F6C6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C8DE06-9CF6-4C5C-B47D-5E78CB71B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CA903B-1BA2-4998-844C-6D5C3535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8CDD4C-D16F-4FB0-A89B-7A98B045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4076E8-729B-4BC8-A7FC-660E117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81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A13B9-9508-40AF-AA93-C4F17ADD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EE26BA-DC78-401B-97E8-FA155E8A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3FDA4-1393-407B-BF68-FCCE9ABB1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E51DFD-0860-415B-AC64-8591180E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ACADC-4EA7-467F-B34D-B427CFD4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4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9BB010-3B86-49B8-964F-0BE100F1C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6F1050-0F7B-4763-A555-D61A65DFA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CABE0-497B-48B3-8A4A-78FA1A39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BF0A1-0A01-4A7B-8D9B-DC2B599D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6DD351-93DF-4B3D-893E-BA1B924A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ADF021-A56D-4DCA-929C-01BBD12E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E9543-BAAF-4667-A329-46FCAC65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79F318-E6DB-4F2B-B1DB-B25596FE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7D3D11-5ECB-4627-9AA8-22961038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BC030B-9474-4812-80A2-52184636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7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51DAF-02F0-42E0-AD31-28478F0D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786B62-1DDB-4CBD-9CFC-360B6719B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B676DA-C2D3-476E-ADC4-A61CA934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8F006F-95AF-40E7-ACBC-1F6814DC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5DEE3-D63B-4B65-8EDC-A923E98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6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77117-ACEA-4DB7-B94A-39670452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380D02-7C67-46BE-B3FB-69EC1512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2609D4-2A2C-48F6-90C3-EB62F91F8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DC5888-D2BC-40F0-B0BE-2441467A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6D7EF7-0057-4191-8247-CF80556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02603D-7BA1-4D34-9843-A34AF1CF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D08EF-75AF-40FB-917D-E54FE2789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DC9B5A-1C80-4FEE-B054-6D88CA0AE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56FC7B-1E2A-441B-BC17-EBE7D7744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A3370F-DBDD-4FEE-AE4E-9A46D1DA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0C4625-1DBB-4CD2-82EF-0063D0477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1FF0B5-E442-49BC-A3CD-8F3D009C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270126-34D5-4107-AA94-E6816D0D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C82861-19A8-4ECE-ACE8-B359E4F8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BC953-7C5A-425F-B323-FBEBD918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C0CB2D-C50A-4325-ACC2-7775A188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43562-7B25-47E1-AFF5-53A62163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CD3E1F-A997-4483-8CC4-7F102755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8F0650-289C-47EB-9F6B-E4BED812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6DEECF-77F0-4D9C-B0FA-8146C50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2F44F5-055D-4E21-BCBF-354EDFB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4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252C1-9336-4EB3-A558-39A1329E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6DA6E-7EDA-481D-85C0-51108DC0D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235B0-F078-46F5-93A5-D84898519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55EA2A-C16C-4CCD-BEC5-71A0DB00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27CD4-AD25-42AF-8B31-7189211E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4DD185-BC3B-46A3-AA01-940208CF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7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9D63D-38E6-41D5-8320-050DC39D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7F6079-FCFB-45A1-B157-72A9241AF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FA5741-EC10-4F11-9404-0BB990412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0937DC-18DE-47A7-A3CB-7726D687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87D6D5-4234-4936-B4AA-159EFDA2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8A4AC8-1891-40DC-8B8F-2AA1388B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65E447-90ED-48E7-9D82-7A22F914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2D505-FE55-4231-A131-EC9C35CC2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44E0A-4177-4588-98F2-D9F2A822B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6F0A-74BC-45AB-9EF4-D05437C50E39}" type="datetimeFigureOut">
              <a:rPr lang="en-GB" smtClean="0"/>
              <a:t>20/05/2021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BBBDB-6077-4B21-BF10-D08E58E5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52A6DB-0D8A-443F-8D8B-BF2DC348D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046113"/>
              </p:ext>
            </p:extLst>
          </p:nvPr>
        </p:nvGraphicFramePr>
        <p:xfrm>
          <a:off x="4092465" y="3430077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670939"/>
              </p:ext>
            </p:extLst>
          </p:nvPr>
        </p:nvGraphicFramePr>
        <p:xfrm>
          <a:off x="55090" y="3430077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Graphique 4">
            <a:extLst>
              <a:ext uri="{FF2B5EF4-FFF2-40B4-BE49-F238E27FC236}">
                <a16:creationId xmlns:a16="http://schemas.microsoft.com/office/drawing/2014/main" id="{DF98C2D0-13AB-48A5-8C7D-2A6CE34B01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826370"/>
              </p:ext>
            </p:extLst>
          </p:nvPr>
        </p:nvGraphicFramePr>
        <p:xfrm>
          <a:off x="4089460" y="-6563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525338"/>
              </p:ext>
            </p:extLst>
          </p:nvPr>
        </p:nvGraphicFramePr>
        <p:xfrm>
          <a:off x="8120713" y="-9074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347208"/>
              </p:ext>
            </p:extLst>
          </p:nvPr>
        </p:nvGraphicFramePr>
        <p:xfrm>
          <a:off x="58206" y="-6563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8B1F2478-4C15-4B9F-A8A1-7249E31DD607}"/>
              </a:ext>
            </a:extLst>
          </p:cNvPr>
          <p:cNvSpPr txBox="1"/>
          <p:nvPr/>
        </p:nvSpPr>
        <p:spPr>
          <a:xfrm>
            <a:off x="371885" y="0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A</a:t>
            </a:r>
            <a:endParaRPr lang="en-GB" sz="180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02AB50-42C4-4966-963D-98834914A3D6}"/>
              </a:ext>
            </a:extLst>
          </p:cNvPr>
          <p:cNvSpPr txBox="1"/>
          <p:nvPr/>
        </p:nvSpPr>
        <p:spPr>
          <a:xfrm>
            <a:off x="4371857" y="0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B</a:t>
            </a:r>
            <a:endParaRPr lang="en-GB" sz="180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AF32725-986D-4A7D-8073-288592F1F21F}"/>
              </a:ext>
            </a:extLst>
          </p:cNvPr>
          <p:cNvSpPr txBox="1"/>
          <p:nvPr/>
        </p:nvSpPr>
        <p:spPr>
          <a:xfrm>
            <a:off x="371885" y="3448775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D</a:t>
            </a:r>
            <a:endParaRPr lang="en-GB" sz="180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9892855" y="3251308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BC2A2BA-D85A-4ECC-9EAE-400A2E8C8EED}"/>
              </a:ext>
            </a:extLst>
          </p:cNvPr>
          <p:cNvSpPr txBox="1"/>
          <p:nvPr/>
        </p:nvSpPr>
        <p:spPr>
          <a:xfrm>
            <a:off x="8432899" y="0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C</a:t>
            </a:r>
            <a:endParaRPr lang="en-GB" sz="180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88B51FA-6046-4DEE-AC5C-46469117B14D}"/>
              </a:ext>
            </a:extLst>
          </p:cNvPr>
          <p:cNvSpPr txBox="1"/>
          <p:nvPr/>
        </p:nvSpPr>
        <p:spPr>
          <a:xfrm>
            <a:off x="4371857" y="3448775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E</a:t>
            </a:r>
            <a:endParaRPr lang="en-GB" sz="180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18E867E-D18E-45AD-9D43-CD41E34A3EEE}"/>
              </a:ext>
            </a:extLst>
          </p:cNvPr>
          <p:cNvSpPr txBox="1"/>
          <p:nvPr/>
        </p:nvSpPr>
        <p:spPr>
          <a:xfrm>
            <a:off x="8432899" y="3448775"/>
            <a:ext cx="7543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F</a:t>
            </a:r>
            <a:endParaRPr lang="en-GB" sz="1801" dirty="0"/>
          </a:p>
        </p:txBody>
      </p:sp>
      <p:sp>
        <p:nvSpPr>
          <p:cNvPr id="5" name="Right Brace 4"/>
          <p:cNvSpPr/>
          <p:nvPr/>
        </p:nvSpPr>
        <p:spPr>
          <a:xfrm rot="5400000">
            <a:off x="9935892" y="2290459"/>
            <a:ext cx="176931" cy="1739745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 rot="5400000">
            <a:off x="11203018" y="2819216"/>
            <a:ext cx="178535" cy="680628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>
          <a:xfrm rot="5400000">
            <a:off x="10335155" y="2733398"/>
            <a:ext cx="169461" cy="763365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11157415" y="3243974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23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10293069" y="3196527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24" name="Right Brace 23"/>
          <p:cNvSpPr/>
          <p:nvPr/>
        </p:nvSpPr>
        <p:spPr>
          <a:xfrm rot="5400000">
            <a:off x="1860994" y="5730384"/>
            <a:ext cx="137649" cy="1607107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1791406" y="6564308"/>
            <a:ext cx="5912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35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5435733" y="6577992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36" name="Right Brace 35"/>
          <p:cNvSpPr/>
          <p:nvPr/>
        </p:nvSpPr>
        <p:spPr>
          <a:xfrm rot="5400000">
            <a:off x="5490869" y="5973839"/>
            <a:ext cx="162097" cy="1144646"/>
          </a:xfrm>
          <a:prstGeom prst="rightBrace">
            <a:avLst>
              <a:gd name="adj1" fmla="val 8333"/>
              <a:gd name="adj2" fmla="val 5007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Brace 36"/>
          <p:cNvSpPr/>
          <p:nvPr/>
        </p:nvSpPr>
        <p:spPr>
          <a:xfrm rot="5400000">
            <a:off x="6410973" y="6248413"/>
            <a:ext cx="160890" cy="574912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 rot="5400000">
            <a:off x="5782678" y="6265608"/>
            <a:ext cx="123742" cy="507285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6350425" y="6581122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sp>
        <p:nvSpPr>
          <p:cNvPr id="40" name="ZoneTexte 9">
            <a:extLst>
              <a:ext uri="{FF2B5EF4-FFF2-40B4-BE49-F238E27FC236}">
                <a16:creationId xmlns:a16="http://schemas.microsoft.com/office/drawing/2014/main" id="{DD19246F-D20D-4E6C-ADD0-D8DAC287A886}"/>
              </a:ext>
            </a:extLst>
          </p:cNvPr>
          <p:cNvSpPr txBox="1"/>
          <p:nvPr/>
        </p:nvSpPr>
        <p:spPr>
          <a:xfrm>
            <a:off x="5710345" y="6560403"/>
            <a:ext cx="6400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1" dirty="0"/>
              <a:t>*</a:t>
            </a:r>
            <a:endParaRPr lang="en-GB" sz="1801" dirty="0"/>
          </a:p>
        </p:txBody>
      </p:sp>
      <p:graphicFrame>
        <p:nvGraphicFramePr>
          <p:cNvPr id="34" name="Chart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3943393"/>
              </p:ext>
            </p:extLst>
          </p:nvPr>
        </p:nvGraphicFramePr>
        <p:xfrm>
          <a:off x="8120713" y="3430077"/>
          <a:ext cx="4032000" cy="3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603185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2440</TotalTime>
  <Words>49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MOMMAERTS Kathleen Michèle Ghislaine Marie</dc:creator>
  <cp:lastModifiedBy>Kathleen Mommaerts</cp:lastModifiedBy>
  <cp:revision>91</cp:revision>
  <dcterms:created xsi:type="dcterms:W3CDTF">2020-04-10T09:47:00Z</dcterms:created>
  <dcterms:modified xsi:type="dcterms:W3CDTF">2021-05-20T15:28:50Z</dcterms:modified>
</cp:coreProperties>
</file>