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3" r:id="rId4"/>
    <p:sldId id="266" r:id="rId5"/>
    <p:sldId id="265" r:id="rId6"/>
    <p:sldId id="264" r:id="rId7"/>
    <p:sldId id="256" r:id="rId8"/>
    <p:sldId id="258" r:id="rId9"/>
    <p:sldId id="260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0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3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6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4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7BB3C-23DD-42C3-9AF1-A5DCB3E60F2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C459-8EE5-498C-A3C9-EC82BC64A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13" Type="http://schemas.openxmlformats.org/officeDocument/2006/relationships/image" Target="../media/image116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12" Type="http://schemas.openxmlformats.org/officeDocument/2006/relationships/image" Target="../media/image115.jpeg"/><Relationship Id="rId17" Type="http://schemas.openxmlformats.org/officeDocument/2006/relationships/image" Target="../media/image120.jpeg"/><Relationship Id="rId2" Type="http://schemas.openxmlformats.org/officeDocument/2006/relationships/image" Target="../media/image105.jpeg"/><Relationship Id="rId16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11" Type="http://schemas.openxmlformats.org/officeDocument/2006/relationships/image" Target="../media/image114.jpeg"/><Relationship Id="rId5" Type="http://schemas.openxmlformats.org/officeDocument/2006/relationships/image" Target="../media/image108.jpeg"/><Relationship Id="rId15" Type="http://schemas.openxmlformats.org/officeDocument/2006/relationships/image" Target="../media/image11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Relationship Id="rId14" Type="http://schemas.openxmlformats.org/officeDocument/2006/relationships/image" Target="../media/image1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" Type="http://schemas.openxmlformats.org/officeDocument/2006/relationships/image" Target="../media/image73.jpeg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17" Type="http://schemas.openxmlformats.org/officeDocument/2006/relationships/image" Target="../media/image104.jpeg"/><Relationship Id="rId2" Type="http://schemas.openxmlformats.org/officeDocument/2006/relationships/image" Target="../media/image89.jpeg"/><Relationship Id="rId16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5" Type="http://schemas.openxmlformats.org/officeDocument/2006/relationships/image" Target="../media/image10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94351" y="-22360"/>
            <a:ext cx="29181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A:</a:t>
            </a:r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FF0000"/>
                </a:solidFill>
                <a:latin typeface="Trebuchet MS" pitchFamily="34" charset="0"/>
              </a:rPr>
              <a:t>Nanog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SSEA4</a:t>
            </a:r>
          </a:p>
          <a:p>
            <a:pPr algn="ctr"/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71" y="3374968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S2-R1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8" y="716304"/>
            <a:ext cx="2520000" cy="19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80" y="716304"/>
            <a:ext cx="2520000" cy="19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59" y="716304"/>
            <a:ext cx="2520000" cy="19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6" y="716304"/>
            <a:ext cx="2520000" cy="19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8" y="2722069"/>
            <a:ext cx="2520000" cy="19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80" y="2699955"/>
            <a:ext cx="2520000" cy="192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59" y="2727432"/>
            <a:ext cx="2520000" cy="19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6" y="2722069"/>
            <a:ext cx="2520000" cy="19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48410" y="5015447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S3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8" y="4758115"/>
            <a:ext cx="2520000" cy="19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80" y="4758115"/>
            <a:ext cx="2520000" cy="192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59" y="4758115"/>
            <a:ext cx="2520000" cy="19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6" y="4727834"/>
            <a:ext cx="25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9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0572" y="389660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NTC-3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72" y="242057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NTC-2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572" y="5459789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PC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65208" y="99560"/>
            <a:ext cx="2918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C:</a:t>
            </a:r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FF0000"/>
                </a:solidFill>
                <a:latin typeface="Trebuchet MS" pitchFamily="34" charset="0"/>
              </a:rPr>
              <a:t>SOX2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TRA-1-81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08" y="754771"/>
            <a:ext cx="1800000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4" y="748630"/>
            <a:ext cx="1800000" cy="13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748630"/>
            <a:ext cx="1800000" cy="13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7" y="748631"/>
            <a:ext cx="1800000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10" y="2270059"/>
            <a:ext cx="1800000" cy="13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4" y="2270060"/>
            <a:ext cx="1800000" cy="13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2270060"/>
            <a:ext cx="1800000" cy="13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7" y="2270060"/>
            <a:ext cx="1800000" cy="13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10" y="3785347"/>
            <a:ext cx="1800000" cy="13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4" y="3791489"/>
            <a:ext cx="1800000" cy="13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3791490"/>
            <a:ext cx="1800000" cy="1371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37" y="3795090"/>
            <a:ext cx="1800000" cy="1371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10" y="5300635"/>
            <a:ext cx="1800000" cy="13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554" y="5312918"/>
            <a:ext cx="1800000" cy="1371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81" y="5312920"/>
            <a:ext cx="1800000" cy="1371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18" y="5320120"/>
            <a:ext cx="180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7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71" y="5272554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S3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71" y="3492496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465208" y="99560"/>
            <a:ext cx="2918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B:</a:t>
            </a:r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FF0000"/>
                </a:solidFill>
                <a:latin typeface="Trebuchet MS" pitchFamily="34" charset="0"/>
              </a:rPr>
              <a:t>OCT4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TRA-1-60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79" y="474346"/>
            <a:ext cx="2520000" cy="19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7" y="474346"/>
            <a:ext cx="2520000" cy="19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04" y="474346"/>
            <a:ext cx="2520000" cy="19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6" y="474346"/>
            <a:ext cx="2520000" cy="19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75" y="2544346"/>
            <a:ext cx="2520000" cy="19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7" y="2544346"/>
            <a:ext cx="2520000" cy="19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04" y="2544346"/>
            <a:ext cx="2520000" cy="19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6" y="2544346"/>
            <a:ext cx="2520000" cy="19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16" y="4681886"/>
            <a:ext cx="2520000" cy="19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7" y="4681886"/>
            <a:ext cx="2520000" cy="19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04" y="4681886"/>
            <a:ext cx="2520000" cy="19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9" y="4681886"/>
            <a:ext cx="25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71" y="5272554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S3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71" y="3492496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S2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465208" y="99560"/>
            <a:ext cx="2918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C:</a:t>
            </a:r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FF0000"/>
                </a:solidFill>
                <a:latin typeface="Trebuchet MS" pitchFamily="34" charset="0"/>
              </a:rPr>
              <a:t>SOX2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TRA-1-81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68" y="413477"/>
            <a:ext cx="2520000" cy="19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68" y="413477"/>
            <a:ext cx="2520000" cy="19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18" y="413477"/>
            <a:ext cx="2520000" cy="19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8" y="413477"/>
            <a:ext cx="2520000" cy="19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68" y="2463135"/>
            <a:ext cx="2520000" cy="19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68" y="2472510"/>
            <a:ext cx="2520000" cy="19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18" y="2472510"/>
            <a:ext cx="2520000" cy="19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8" y="2463135"/>
            <a:ext cx="2520000" cy="19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19" y="4512793"/>
            <a:ext cx="2520000" cy="19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68" y="4535411"/>
            <a:ext cx="2520000" cy="19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0" y="4535411"/>
            <a:ext cx="2520000" cy="19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8" y="4512793"/>
            <a:ext cx="25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594351" y="-22360"/>
            <a:ext cx="29181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A:</a:t>
            </a:r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FF0000"/>
                </a:solidFill>
                <a:latin typeface="Trebuchet MS" pitchFamily="34" charset="0"/>
              </a:rPr>
              <a:t>Nanog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SSEA4</a:t>
            </a:r>
          </a:p>
          <a:p>
            <a:pPr algn="ctr"/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50" y="565411"/>
            <a:ext cx="2520000" cy="19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50" y="2670646"/>
            <a:ext cx="2520000" cy="192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571" y="1572496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S4-R1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23" y="565411"/>
            <a:ext cx="2520000" cy="19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53" y="569566"/>
            <a:ext cx="2520000" cy="19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88" y="565411"/>
            <a:ext cx="2520000" cy="192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0389" y="34459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S5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18" y="2670646"/>
            <a:ext cx="2520000" cy="19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53" y="2670646"/>
            <a:ext cx="2520000" cy="192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88" y="2670646"/>
            <a:ext cx="2520000" cy="1920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0235" y="5103529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S6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22" y="4681895"/>
            <a:ext cx="2520000" cy="19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90" y="4681895"/>
            <a:ext cx="2520000" cy="192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56" y="4681895"/>
            <a:ext cx="2520000" cy="192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88" y="4681895"/>
            <a:ext cx="25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713" y="331289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S5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713" y="1525684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S4-R1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465208" y="99560"/>
            <a:ext cx="2918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B:</a:t>
            </a:r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FF0000"/>
                </a:solidFill>
                <a:latin typeface="Trebuchet MS" pitchFamily="34" charset="0"/>
              </a:rPr>
              <a:t>OCT4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TRA-1-60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2" y="553914"/>
            <a:ext cx="2520000" cy="19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76" y="570038"/>
            <a:ext cx="2520000" cy="19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34" y="565684"/>
            <a:ext cx="2520000" cy="19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0" y="553914"/>
            <a:ext cx="2520000" cy="19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2" y="2620491"/>
            <a:ext cx="2520000" cy="19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776" y="2620491"/>
            <a:ext cx="2520000" cy="19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34" y="2620491"/>
            <a:ext cx="2520000" cy="19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0" y="2620491"/>
            <a:ext cx="2520000" cy="19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6713" y="5468606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S6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84" y="4693272"/>
            <a:ext cx="2520000" cy="19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8" y="4670944"/>
            <a:ext cx="2520000" cy="19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66" y="4670944"/>
            <a:ext cx="2520000" cy="19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2" y="4670944"/>
            <a:ext cx="25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2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71" y="5272554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S6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571" y="3492496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S5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S4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465208" y="99560"/>
            <a:ext cx="2918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C:</a:t>
            </a:r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FF0000"/>
                </a:solidFill>
                <a:latin typeface="Trebuchet MS" pitchFamily="34" charset="0"/>
              </a:rPr>
              <a:t>SOX2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TRA-1-81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94" y="557337"/>
            <a:ext cx="2520000" cy="19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60" y="559383"/>
            <a:ext cx="2520000" cy="19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27" y="557337"/>
            <a:ext cx="2520000" cy="19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61" y="557337"/>
            <a:ext cx="2520000" cy="19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94" y="2612343"/>
            <a:ext cx="2520000" cy="19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60" y="2638103"/>
            <a:ext cx="2520000" cy="19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27" y="2627337"/>
            <a:ext cx="2520000" cy="19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8" y="2612343"/>
            <a:ext cx="2520000" cy="19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294" y="4701360"/>
            <a:ext cx="2520000" cy="19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60" y="4701360"/>
            <a:ext cx="2520000" cy="19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27" y="4681886"/>
            <a:ext cx="2520000" cy="19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8" y="4667349"/>
            <a:ext cx="25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4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M071-Controls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Controls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NTC-1: </a:t>
            </a:r>
            <a:r>
              <a:rPr lang="fr-CH" dirty="0" err="1" smtClean="0"/>
              <a:t>Fibroblasts</a:t>
            </a:r>
            <a:endParaRPr lang="fr-CH" dirty="0" smtClean="0"/>
          </a:p>
          <a:p>
            <a:pPr lvl="1"/>
            <a:r>
              <a:rPr lang="fr-CH" dirty="0" smtClean="0"/>
              <a:t>NTC-2: </a:t>
            </a:r>
            <a:r>
              <a:rPr lang="fr-CH" dirty="0"/>
              <a:t>H-Cl14-P14</a:t>
            </a:r>
          </a:p>
          <a:p>
            <a:pPr lvl="1"/>
            <a:r>
              <a:rPr lang="fr-CH" dirty="0" smtClean="0"/>
              <a:t>NTC-3: </a:t>
            </a:r>
            <a:r>
              <a:rPr lang="fr-CH" dirty="0"/>
              <a:t>H-Cl14-P14</a:t>
            </a:r>
          </a:p>
          <a:p>
            <a:pPr lvl="1"/>
            <a:r>
              <a:rPr lang="fr-CH" dirty="0" smtClean="0"/>
              <a:t>PC: H-Cl14-P14</a:t>
            </a:r>
          </a:p>
          <a:p>
            <a:r>
              <a:rPr lang="fr-CH" dirty="0" err="1" smtClean="0"/>
              <a:t>Exposure</a:t>
            </a:r>
            <a:r>
              <a:rPr lang="fr-CH" dirty="0" smtClean="0"/>
              <a:t> time: </a:t>
            </a:r>
          </a:p>
          <a:p>
            <a:r>
              <a:rPr lang="fr-CH" dirty="0" err="1" smtClean="0"/>
              <a:t>Comments</a:t>
            </a:r>
            <a:r>
              <a:rPr lang="fr-CH" dirty="0" smtClean="0"/>
              <a:t>: </a:t>
            </a:r>
          </a:p>
          <a:p>
            <a:pPr lvl="1"/>
            <a:r>
              <a:rPr lang="fr-CH" dirty="0" smtClean="0"/>
              <a:t>Signal for</a:t>
            </a:r>
            <a:r>
              <a:rPr lang="fr-CH" dirty="0"/>
              <a:t> </a:t>
            </a:r>
            <a:r>
              <a:rPr lang="fr-CH" dirty="0" smtClean="0"/>
              <a:t>SSEA4 of the PC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weak</a:t>
            </a:r>
            <a:r>
              <a:rPr lang="fr-CH" dirty="0" smtClean="0"/>
              <a:t> (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stronger</a:t>
            </a:r>
            <a:r>
              <a:rPr lang="fr-CH" dirty="0" smtClean="0"/>
              <a:t> in the </a:t>
            </a:r>
            <a:r>
              <a:rPr lang="fr-CH" dirty="0" err="1" smtClean="0"/>
              <a:t>tested</a:t>
            </a:r>
            <a:r>
              <a:rPr lang="fr-CH" dirty="0" smtClean="0"/>
              <a:t> </a:t>
            </a:r>
            <a:r>
              <a:rPr lang="fr-CH" dirty="0" err="1" smtClean="0"/>
              <a:t>samples</a:t>
            </a:r>
            <a:r>
              <a:rPr lang="fr-CH" dirty="0" smtClean="0"/>
              <a:t>). The </a:t>
            </a:r>
            <a:r>
              <a:rPr lang="fr-CH" dirty="0" err="1" smtClean="0"/>
              <a:t>exposure</a:t>
            </a:r>
            <a:r>
              <a:rPr lang="fr-CH" dirty="0" smtClean="0"/>
              <a:t> time for SSEA4 </a:t>
            </a:r>
            <a:r>
              <a:rPr lang="fr-CH" dirty="0" err="1" smtClean="0"/>
              <a:t>based</a:t>
            </a:r>
            <a:r>
              <a:rPr lang="fr-CH" dirty="0" smtClean="0"/>
              <a:t> on the PC </a:t>
            </a:r>
            <a:r>
              <a:rPr lang="fr-CH" dirty="0" err="1" smtClean="0"/>
              <a:t>is</a:t>
            </a:r>
            <a:r>
              <a:rPr lang="fr-CH" dirty="0" smtClean="0"/>
              <a:t> 272,4ms. I have </a:t>
            </a:r>
            <a:r>
              <a:rPr lang="fr-CH" dirty="0" err="1" smtClean="0"/>
              <a:t>selected</a:t>
            </a:r>
            <a:r>
              <a:rPr lang="fr-CH" dirty="0" smtClean="0"/>
              <a:t> the </a:t>
            </a:r>
            <a:r>
              <a:rPr lang="fr-CH" dirty="0" err="1" smtClean="0"/>
              <a:t>exposure</a:t>
            </a:r>
            <a:r>
              <a:rPr lang="fr-CH" dirty="0" smtClean="0"/>
              <a:t> time of </a:t>
            </a:r>
            <a:r>
              <a:rPr lang="fr-CH" dirty="0" err="1" smtClean="0"/>
              <a:t>sample</a:t>
            </a:r>
            <a:r>
              <a:rPr lang="fr-CH" dirty="0" smtClean="0"/>
              <a:t> S1 (90,50ms).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64601"/>
              </p:ext>
            </p:extLst>
          </p:nvPr>
        </p:nvGraphicFramePr>
        <p:xfrm>
          <a:off x="5799909" y="2226219"/>
          <a:ext cx="483325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62">
                  <a:extLst>
                    <a:ext uri="{9D8B030D-6E8A-4147-A177-3AD203B41FA5}">
                      <a16:colId xmlns:a16="http://schemas.microsoft.com/office/drawing/2014/main" val="894096665"/>
                    </a:ext>
                  </a:extLst>
                </a:gridCol>
                <a:gridCol w="1090955">
                  <a:extLst>
                    <a:ext uri="{9D8B030D-6E8A-4147-A177-3AD203B41FA5}">
                      <a16:colId xmlns:a16="http://schemas.microsoft.com/office/drawing/2014/main" val="3975042031"/>
                    </a:ext>
                  </a:extLst>
                </a:gridCol>
                <a:gridCol w="1426991">
                  <a:extLst>
                    <a:ext uri="{9D8B030D-6E8A-4147-A177-3AD203B41FA5}">
                      <a16:colId xmlns:a16="http://schemas.microsoft.com/office/drawing/2014/main" val="705491959"/>
                    </a:ext>
                  </a:extLst>
                </a:gridCol>
                <a:gridCol w="1235449">
                  <a:extLst>
                    <a:ext uri="{9D8B030D-6E8A-4147-A177-3AD203B41FA5}">
                      <a16:colId xmlns:a16="http://schemas.microsoft.com/office/drawing/2014/main" val="369312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PC </a:t>
                      </a:r>
                      <a:r>
                        <a:rPr lang="fr-CH" dirty="0" err="1" smtClean="0"/>
                        <a:t>exposure</a:t>
                      </a:r>
                      <a:r>
                        <a:rPr lang="fr-CH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FluoBlue</a:t>
                      </a:r>
                      <a:r>
                        <a:rPr lang="fr-CH" dirty="0" smtClean="0"/>
                        <a:t>-Hoechst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FluoGreen</a:t>
                      </a:r>
                      <a:r>
                        <a:rPr lang="fr-CH" dirty="0" smtClean="0"/>
                        <a:t> (488nm)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FluoRed</a:t>
                      </a:r>
                      <a:r>
                        <a:rPr lang="fr-CH" dirty="0" smtClean="0"/>
                        <a:t> (546nm)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90,50ms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100ms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1775ms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88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76,20ms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366,80ms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1846,20ms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42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76,20ms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471,20ms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3022,90ms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31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25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2594351" y="-22360"/>
            <a:ext cx="29181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A:</a:t>
            </a:r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FF0000"/>
                </a:solidFill>
                <a:latin typeface="Trebuchet MS" pitchFamily="34" charset="0"/>
              </a:rPr>
              <a:t>Nanog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SSEA4</a:t>
            </a:r>
          </a:p>
          <a:p>
            <a:pPr algn="ctr"/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572" y="389660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NTC-3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72" y="242057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NTC-2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572" y="5459789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PC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1" y="716303"/>
            <a:ext cx="1800000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12" y="716302"/>
            <a:ext cx="1800000" cy="13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65" y="716302"/>
            <a:ext cx="1800000" cy="13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7" y="716304"/>
            <a:ext cx="1800000" cy="13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12" y="2345834"/>
            <a:ext cx="1800000" cy="13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65" y="2345835"/>
            <a:ext cx="1800000" cy="13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1" y="2345836"/>
            <a:ext cx="1800000" cy="1371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7" y="2345837"/>
            <a:ext cx="1800000" cy="1371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16" y="3764990"/>
            <a:ext cx="1800000" cy="13714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12" y="3758481"/>
            <a:ext cx="1800000" cy="1371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1" y="3764990"/>
            <a:ext cx="1800000" cy="13714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7" y="3764990"/>
            <a:ext cx="1800000" cy="13714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1" y="5265839"/>
            <a:ext cx="1800000" cy="1371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12" y="5265840"/>
            <a:ext cx="1800000" cy="13714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65" y="5283817"/>
            <a:ext cx="1800000" cy="13714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7" y="5265841"/>
            <a:ext cx="180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0572" y="389660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NTC-3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72" y="242057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NTC-2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572" y="1249680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NTC-1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572" y="5459789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PC</a:t>
            </a:r>
            <a:endParaRPr lang="fr-CH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465208" y="99560"/>
            <a:ext cx="2918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B:</a:t>
            </a:r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FF0000"/>
                </a:solidFill>
                <a:latin typeface="Trebuchet MS" pitchFamily="34" charset="0"/>
              </a:rPr>
              <a:t>OCT4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TRA-1-60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8" y="748629"/>
            <a:ext cx="1800000" cy="137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22" y="748628"/>
            <a:ext cx="1800000" cy="13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5" y="748629"/>
            <a:ext cx="1800000" cy="13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" y="748631"/>
            <a:ext cx="1800000" cy="137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2225171"/>
            <a:ext cx="1800000" cy="13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22" y="2225171"/>
            <a:ext cx="1800000" cy="13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5" y="2225171"/>
            <a:ext cx="1800000" cy="1371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" y="2225171"/>
            <a:ext cx="1800000" cy="13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8" y="3738190"/>
            <a:ext cx="1800000" cy="13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3738191"/>
            <a:ext cx="1800000" cy="13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5" y="3744485"/>
            <a:ext cx="1800000" cy="1371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" y="3738192"/>
            <a:ext cx="1800000" cy="1371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93" y="5250900"/>
            <a:ext cx="1800000" cy="13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5251213"/>
            <a:ext cx="1800000" cy="1371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35" y="5263799"/>
            <a:ext cx="1800000" cy="1371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35" y="5251213"/>
            <a:ext cx="180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9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9D0DCD2-D094-4249-861B-D29F32FFD934}" vid="{17149FE6-EA82-48A0-8F33-740857647A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</TotalTime>
  <Words>125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M071-Controls</vt:lpstr>
      <vt:lpstr>PowerPoint Presentation</vt:lpstr>
      <vt:lpstr>PowerPoint Presentation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14</cp:revision>
  <dcterms:created xsi:type="dcterms:W3CDTF">2020-10-14T12:28:14Z</dcterms:created>
  <dcterms:modified xsi:type="dcterms:W3CDTF">2021-06-01T14:31:40Z</dcterms:modified>
</cp:coreProperties>
</file>