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7" r:id="rId2"/>
  </p:sldIdLst>
  <p:sldSz cx="6858000" cy="80994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2530" y="3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325531"/>
            <a:ext cx="5829300" cy="28198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254073"/>
            <a:ext cx="5143500" cy="195548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D214C-B648-4E81-9552-C0E503F0162D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5F316-A750-4DFE-87CE-25834A1DA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12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D214C-B648-4E81-9552-C0E503F0162D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5F316-A750-4DFE-87CE-25834A1DA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81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31220"/>
            <a:ext cx="1478756" cy="6863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31220"/>
            <a:ext cx="4350544" cy="686388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D214C-B648-4E81-9552-C0E503F0162D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5F316-A750-4DFE-87CE-25834A1DA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288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D214C-B648-4E81-9552-C0E503F0162D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5F316-A750-4DFE-87CE-25834A1DA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245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019234"/>
            <a:ext cx="5915025" cy="3369135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5420242"/>
            <a:ext cx="5915025" cy="17717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D214C-B648-4E81-9552-C0E503F0162D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5F316-A750-4DFE-87CE-25834A1DA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795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156097"/>
            <a:ext cx="2914650" cy="513901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156097"/>
            <a:ext cx="2914650" cy="513901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D214C-B648-4E81-9552-C0E503F0162D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5F316-A750-4DFE-87CE-25834A1DA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353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31221"/>
            <a:ext cx="5915025" cy="156551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1985485"/>
            <a:ext cx="2901255" cy="97305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2958540"/>
            <a:ext cx="2901255" cy="435156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1985485"/>
            <a:ext cx="2915543" cy="97305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2958540"/>
            <a:ext cx="2915543" cy="435156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D214C-B648-4E81-9552-C0E503F0162D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5F316-A750-4DFE-87CE-25834A1DA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694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D214C-B648-4E81-9552-C0E503F0162D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5F316-A750-4DFE-87CE-25834A1DA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29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D214C-B648-4E81-9552-C0E503F0162D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5F316-A750-4DFE-87CE-25834A1DA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178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39962"/>
            <a:ext cx="2211884" cy="1889866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166169"/>
            <a:ext cx="3471863" cy="575584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429828"/>
            <a:ext cx="2211884" cy="45015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D214C-B648-4E81-9552-C0E503F0162D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5F316-A750-4DFE-87CE-25834A1DA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247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39962"/>
            <a:ext cx="2211884" cy="1889866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166169"/>
            <a:ext cx="3471863" cy="575584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429828"/>
            <a:ext cx="2211884" cy="45015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D214C-B648-4E81-9552-C0E503F0162D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5F316-A750-4DFE-87CE-25834A1DA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376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31221"/>
            <a:ext cx="5915025" cy="15655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156097"/>
            <a:ext cx="5915025" cy="51390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7506969"/>
            <a:ext cx="1543050" cy="4312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0D214C-B648-4E81-9552-C0E503F0162D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7506969"/>
            <a:ext cx="2314575" cy="4312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7506969"/>
            <a:ext cx="1543050" cy="4312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5F316-A750-4DFE-87CE-25834A1DA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217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0968717"/>
              </p:ext>
            </p:extLst>
          </p:nvPr>
        </p:nvGraphicFramePr>
        <p:xfrm>
          <a:off x="342402" y="4030531"/>
          <a:ext cx="6486496" cy="39411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5198">
                  <a:extLst>
                    <a:ext uri="{9D8B030D-6E8A-4147-A177-3AD203B41FA5}">
                      <a16:colId xmlns:a16="http://schemas.microsoft.com/office/drawing/2014/main" val="2098175624"/>
                    </a:ext>
                  </a:extLst>
                </a:gridCol>
                <a:gridCol w="1562100">
                  <a:extLst>
                    <a:ext uri="{9D8B030D-6E8A-4147-A177-3AD203B41FA5}">
                      <a16:colId xmlns:a16="http://schemas.microsoft.com/office/drawing/2014/main" val="1911493264"/>
                    </a:ext>
                  </a:extLst>
                </a:gridCol>
                <a:gridCol w="4149198">
                  <a:extLst>
                    <a:ext uri="{9D8B030D-6E8A-4147-A177-3AD203B41FA5}">
                      <a16:colId xmlns:a16="http://schemas.microsoft.com/office/drawing/2014/main" val="59358117"/>
                    </a:ext>
                  </a:extLst>
                </a:gridCol>
              </a:tblGrid>
              <a:tr h="32235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Pathways deregulation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88" marR="2288" marT="228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Cryoprotectants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88" marR="2288" marT="228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Pathway name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88" marR="2288" marT="228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7136319"/>
                  </a:ext>
                </a:extLst>
              </a:tr>
              <a:tr h="162319">
                <a:tc rowSpan="10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smtClean="0">
                          <a:effectLst/>
                        </a:rPr>
                        <a:t>Up-regulated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88" marR="2288" marT="228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Common CS10 and IRI-B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88" marR="2288" marT="228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HALLMARK_HYPOXIA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88" marR="2288" marT="228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3609007"/>
                  </a:ext>
                </a:extLst>
              </a:tr>
              <a:tr h="1623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9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IRI-B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88" marR="2288" marT="228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CONCANNON_APOPTOSIS_BY_EPOXOMICIN_UP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88" marR="2288" marT="228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2305046"/>
                  </a:ext>
                </a:extLst>
              </a:tr>
              <a:tr h="1623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HALLMARK_HYPOXIA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88" marR="2288" marT="228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555208"/>
                  </a:ext>
                </a:extLst>
              </a:tr>
              <a:tr h="1623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GO_RESPONSE_TO_OXIDATIVE_STRESS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88" marR="2288" marT="228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8202040"/>
                  </a:ext>
                </a:extLst>
              </a:tr>
              <a:tr h="1623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WINTER_HYPOXIA_METAGENE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88" marR="2288" marT="228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1560805"/>
                  </a:ext>
                </a:extLst>
              </a:tr>
              <a:tr h="1623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GO_CELLULAR_RESPONSE_TO_STRESS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88" marR="2288" marT="228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0143810"/>
                  </a:ext>
                </a:extLst>
              </a:tr>
              <a:tr h="1623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GO_EMBRYONIC_MORPHOGENESIS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88" marR="2288" marT="228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0117920"/>
                  </a:ext>
                </a:extLst>
              </a:tr>
              <a:tr h="1623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GO_REGULATION_OF_RESPONSE_TO_STRESS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88" marR="2288" marT="228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8155855"/>
                  </a:ext>
                </a:extLst>
              </a:tr>
              <a:tr h="1623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GO_REGULATION_OF_CELLULAR_RESPONSE_TO_STRESS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88" marR="2288" marT="228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289527"/>
                  </a:ext>
                </a:extLst>
              </a:tr>
              <a:tr h="1623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BUYTAERT_PHOTODYNAMIC_THERAPY_STRESS_UP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88" marR="2288" marT="228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2004655"/>
                  </a:ext>
                </a:extLst>
              </a:tr>
              <a:tr h="172141">
                <a:tc rowSpan="10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smtClean="0">
                          <a:effectLst/>
                        </a:rPr>
                        <a:t>Down-regulated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88" marR="2288" marT="228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10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Common all cryoprotectants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88" marR="2288" marT="228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GO_PASSIVE_TRANSMEMBRANE_TRANSPORTER_ACTIVITY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88" marR="2288" marT="228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154832"/>
                  </a:ext>
                </a:extLst>
              </a:tr>
              <a:tr h="1623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GO_INORGANIC_ION_TRANSMEMBRANE_TRANSPORT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88" marR="2288" marT="228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1235094"/>
                  </a:ext>
                </a:extLst>
              </a:tr>
              <a:tr h="1623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GO_ION_TRANSMEMBRANE_TRANSPORT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88" marR="2288" marT="228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3706029"/>
                  </a:ext>
                </a:extLst>
              </a:tr>
              <a:tr h="1721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GO_METAL_ION_TRANSMEMBRANE_TRANSPORTER_ACTIVITY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88" marR="2288" marT="228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9259906"/>
                  </a:ext>
                </a:extLst>
              </a:tr>
              <a:tr h="2006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GO_INORGANIC_CATION_TRANSMEMBRANE_TRANSPORTER_ACTIVITY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88" marR="2288" marT="228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0639743"/>
                  </a:ext>
                </a:extLst>
              </a:tr>
              <a:tr h="1623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GO_REGULATION_OF_TRANSMEMBRANE_TRANSPORT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88" marR="2288" marT="228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8636789"/>
                  </a:ext>
                </a:extLst>
              </a:tr>
              <a:tr h="1623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GO_TRANSMEMBRANE_TRANSPORT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88" marR="2288" marT="228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8685476"/>
                  </a:ext>
                </a:extLst>
              </a:tr>
              <a:tr h="1721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GO_CATION_TRANSMEMBRANE_TRANSPORTER_ACTIVITY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88" marR="2288" marT="228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3442121"/>
                  </a:ext>
                </a:extLst>
              </a:tr>
              <a:tr h="1623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GO_TRANSMEMBRANE_TRANSPORTER_ACTIVITY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88" marR="2288" marT="228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9454064"/>
                  </a:ext>
                </a:extLst>
              </a:tr>
              <a:tr h="32235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GO_MONOVALENT_INORGANIC_CATION_TRANSMEMBRANE_TRANSPORTER_ACTIVITY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88" marR="2288" marT="228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8525025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24" y="71984"/>
            <a:ext cx="3739452" cy="373534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37162" y="0"/>
            <a:ext cx="3756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/>
              <a:t>A</a:t>
            </a:r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596315" y="86539"/>
            <a:ext cx="240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/>
              <a:t>B</a:t>
            </a:r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3596738" y="1892418"/>
            <a:ext cx="261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/>
              <a:t>C</a:t>
            </a:r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593246" y="2960056"/>
            <a:ext cx="240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/>
              <a:t>D</a:t>
            </a:r>
            <a:endParaRPr lang="en-US"/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3667649"/>
              </p:ext>
            </p:extLst>
          </p:nvPr>
        </p:nvGraphicFramePr>
        <p:xfrm>
          <a:off x="3858358" y="1976825"/>
          <a:ext cx="2922415" cy="7620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98687">
                  <a:extLst>
                    <a:ext uri="{9D8B030D-6E8A-4147-A177-3AD203B41FA5}">
                      <a16:colId xmlns:a16="http://schemas.microsoft.com/office/drawing/2014/main" val="4260385521"/>
                    </a:ext>
                  </a:extLst>
                </a:gridCol>
                <a:gridCol w="574576">
                  <a:extLst>
                    <a:ext uri="{9D8B030D-6E8A-4147-A177-3AD203B41FA5}">
                      <a16:colId xmlns:a16="http://schemas.microsoft.com/office/drawing/2014/main" val="1244180643"/>
                    </a:ext>
                  </a:extLst>
                </a:gridCol>
                <a:gridCol w="574576">
                  <a:extLst>
                    <a:ext uri="{9D8B030D-6E8A-4147-A177-3AD203B41FA5}">
                      <a16:colId xmlns:a16="http://schemas.microsoft.com/office/drawing/2014/main" val="2646694022"/>
                    </a:ext>
                  </a:extLst>
                </a:gridCol>
                <a:gridCol w="574576">
                  <a:extLst>
                    <a:ext uri="{9D8B030D-6E8A-4147-A177-3AD203B41FA5}">
                      <a16:colId xmlns:a16="http://schemas.microsoft.com/office/drawing/2014/main" val="1963373862"/>
                    </a:ext>
                  </a:extLst>
                </a:gridCol>
              </a:tblGrid>
              <a:tr h="1905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Number of DEGs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6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CS10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6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IRI-A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6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IRI-B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6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1613967"/>
                  </a:ext>
                </a:extLst>
              </a:tr>
              <a:tr h="1905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Down-regulated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6" marB="0" anchor="b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204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6" marB="0" anchor="b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234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6" marB="0" anchor="b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311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6" marB="0" anchor="b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1840884"/>
                  </a:ext>
                </a:extLst>
              </a:tr>
              <a:tr h="1905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Up-regulated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6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56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6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53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6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74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6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5776166"/>
                  </a:ext>
                </a:extLst>
              </a:tr>
              <a:tr h="1905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De-regulated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6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260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6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287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6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385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6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932781"/>
                  </a:ext>
                </a:extLst>
              </a:tr>
            </a:tbl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890507"/>
              </p:ext>
            </p:extLst>
          </p:nvPr>
        </p:nvGraphicFramePr>
        <p:xfrm>
          <a:off x="3865709" y="2960056"/>
          <a:ext cx="2926800" cy="9163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98800">
                  <a:extLst>
                    <a:ext uri="{9D8B030D-6E8A-4147-A177-3AD203B41FA5}">
                      <a16:colId xmlns:a16="http://schemas.microsoft.com/office/drawing/2014/main" val="2596689594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4111335328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2219142145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2794897050"/>
                    </a:ext>
                  </a:extLst>
                </a:gridCol>
              </a:tblGrid>
              <a:tr h="32958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Number of </a:t>
                      </a:r>
                      <a:r>
                        <a:rPr lang="en-US" sz="1100" b="1" u="none" strike="noStrike" smtClean="0">
                          <a:effectLst/>
                        </a:rPr>
                        <a:t>selected pathways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6" marB="0" anchor="b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CS10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6" marB="0" anchor="b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IRI-A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6" marB="0" anchor="b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IRI-B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6" marB="0" anchor="b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6679300"/>
                  </a:ext>
                </a:extLst>
              </a:tr>
              <a:tr h="1905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Down-regulated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6" marB="0" anchor="b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6" marB="0" anchor="b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6" marB="0" anchor="b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6" marB="0" anchor="b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158058"/>
                  </a:ext>
                </a:extLst>
              </a:tr>
              <a:tr h="1905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Up-regulated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6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0361856"/>
                  </a:ext>
                </a:extLst>
              </a:tr>
              <a:tr h="1905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De-regulated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6" marR="9526" marT="9526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6691818"/>
                  </a:ext>
                </a:extLst>
              </a:tr>
            </a:tbl>
          </a:graphicData>
        </a:graphic>
      </p:graphicFrame>
      <p:pic>
        <p:nvPicPr>
          <p:cNvPr id="26" name="Picture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9109" y="271090"/>
            <a:ext cx="1499791" cy="151200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8357" y="271090"/>
            <a:ext cx="1499791" cy="1512000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0" y="3874594"/>
            <a:ext cx="375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/>
              <a:t>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31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687</TotalTime>
  <Words>77</Words>
  <Application>Microsoft Office PowerPoint</Application>
  <PresentationFormat>Custom</PresentationFormat>
  <Paragraphs>65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Luxembourg Institute of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Kathleen Mommaerts</dc:creator>
  <cp:lastModifiedBy>Kathleen Mommaerts</cp:lastModifiedBy>
  <cp:revision>36</cp:revision>
  <dcterms:created xsi:type="dcterms:W3CDTF">2021-06-18T16:32:45Z</dcterms:created>
  <dcterms:modified xsi:type="dcterms:W3CDTF">2022-09-21T07:34:10Z</dcterms:modified>
</cp:coreProperties>
</file>