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5761038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7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IRIs\Manuscript\Data%20manuscript\SUPPL%20Figure%20S1%20Toxicity%20study\Partials\F\Figure%20S1F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IRIs\Manuscript\Data%20manuscript\SUPPL%20Figure%20S1%20Toxicity%20study\Partials\E\Figure%20S1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IRIs\Manuscript\Data%20manuscript\SUPPL%20Figure%20S1%20Toxicity%20study\Partials\D\Figure%20S1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'Apoptosis levels (%)'!$R$7</c:f>
              <c:strCache>
                <c:ptCount val="1"/>
                <c:pt idx="0">
                  <c:v>Living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'Apoptosis levels (%)'!$S$14:$AM$14</c:f>
                <c:numCache>
                  <c:formatCode>General</c:formatCode>
                  <c:ptCount val="21"/>
                  <c:pt idx="0">
                    <c:v>4.7003545965526152</c:v>
                  </c:pt>
                  <c:pt idx="1">
                    <c:v>1.8556220879622389</c:v>
                  </c:pt>
                  <c:pt idx="2">
                    <c:v>2.2941955743426368</c:v>
                  </c:pt>
                  <c:pt idx="3">
                    <c:v>0.95043849529221269</c:v>
                  </c:pt>
                  <c:pt idx="4">
                    <c:v>1.4977761292440663</c:v>
                  </c:pt>
                  <c:pt idx="5">
                    <c:v>1.9347695814575234</c:v>
                  </c:pt>
                  <c:pt idx="6">
                    <c:v>1.1718930554164584</c:v>
                  </c:pt>
                  <c:pt idx="7">
                    <c:v>1.550268793897793</c:v>
                  </c:pt>
                  <c:pt idx="8">
                    <c:v>3.8785736209763191</c:v>
                  </c:pt>
                  <c:pt idx="9">
                    <c:v>1.8556220879622318</c:v>
                  </c:pt>
                  <c:pt idx="10">
                    <c:v>2.5324559884296836</c:v>
                  </c:pt>
                  <c:pt idx="11">
                    <c:v>1.205542754668337</c:v>
                  </c:pt>
                  <c:pt idx="12">
                    <c:v>6.4763672945049473</c:v>
                  </c:pt>
                  <c:pt idx="13">
                    <c:v>6.802205524680943</c:v>
                  </c:pt>
                  <c:pt idx="14">
                    <c:v>4.3278170016764799</c:v>
                  </c:pt>
                  <c:pt idx="15">
                    <c:v>1.3576941236277553</c:v>
                  </c:pt>
                  <c:pt idx="16">
                    <c:v>3.2532035493238558</c:v>
                  </c:pt>
                  <c:pt idx="17">
                    <c:v>1.5132745950421582</c:v>
                  </c:pt>
                  <c:pt idx="18">
                    <c:v>2.913760456866695</c:v>
                  </c:pt>
                  <c:pt idx="19">
                    <c:v>4.4881324995295504</c:v>
                  </c:pt>
                  <c:pt idx="20">
                    <c:v>2.5514701644346118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'Apoptosis levels (%)'!$S$5:$AM$6</c:f>
              <c:multiLvlStrCache>
                <c:ptCount val="21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v</c:v>
                  </c:pt>
                  <c:pt idx="5">
                    <c:v>CS5</c:v>
                  </c:pt>
                  <c:pt idx="6">
                    <c:v>CS10</c:v>
                  </c:pt>
                  <c:pt idx="7">
                    <c:v>i</c:v>
                  </c:pt>
                  <c:pt idx="8">
                    <c:v>ii</c:v>
                  </c:pt>
                  <c:pt idx="9">
                    <c:v>iii</c:v>
                  </c:pt>
                  <c:pt idx="10">
                    <c:v>iv</c:v>
                  </c:pt>
                  <c:pt idx="11">
                    <c:v>v</c:v>
                  </c:pt>
                  <c:pt idx="12">
                    <c:v>CS5</c:v>
                  </c:pt>
                  <c:pt idx="13">
                    <c:v>CS10</c:v>
                  </c:pt>
                  <c:pt idx="14">
                    <c:v>i</c:v>
                  </c:pt>
                  <c:pt idx="15">
                    <c:v>ii</c:v>
                  </c:pt>
                  <c:pt idx="16">
                    <c:v>iii</c:v>
                  </c:pt>
                  <c:pt idx="17">
                    <c:v>iv</c:v>
                  </c:pt>
                  <c:pt idx="18">
                    <c:v>v</c:v>
                  </c:pt>
                  <c:pt idx="19">
                    <c:v>CS5</c:v>
                  </c:pt>
                  <c:pt idx="20">
                    <c:v>CS10</c:v>
                  </c:pt>
                </c:lvl>
                <c:lvl>
                  <c:pt idx="0">
                    <c:v>iPSC-1</c:v>
                  </c:pt>
                  <c:pt idx="7">
                    <c:v>iPSC-2</c:v>
                  </c:pt>
                  <c:pt idx="14">
                    <c:v>iPSC-3</c:v>
                  </c:pt>
                </c:lvl>
              </c:multiLvlStrCache>
            </c:multiLvlStrRef>
          </c:cat>
          <c:val>
            <c:numRef>
              <c:f>'Apoptosis levels (%)'!$S$7:$AM$7</c:f>
              <c:numCache>
                <c:formatCode>0.00</c:formatCode>
                <c:ptCount val="21"/>
                <c:pt idx="0">
                  <c:v>78.63333333333334</c:v>
                </c:pt>
                <c:pt idx="1">
                  <c:v>77.233333333333334</c:v>
                </c:pt>
                <c:pt idx="2">
                  <c:v>76.233333333333334</c:v>
                </c:pt>
                <c:pt idx="3">
                  <c:v>74.833333333333329</c:v>
                </c:pt>
                <c:pt idx="4">
                  <c:v>75.166666666666671</c:v>
                </c:pt>
                <c:pt idx="5">
                  <c:v>71.866666666666674</c:v>
                </c:pt>
                <c:pt idx="6">
                  <c:v>73.233333333333334</c:v>
                </c:pt>
                <c:pt idx="7">
                  <c:v>66.533333333333331</c:v>
                </c:pt>
                <c:pt idx="8">
                  <c:v>72.966666666666669</c:v>
                </c:pt>
                <c:pt idx="9">
                  <c:v>72.166666666666671</c:v>
                </c:pt>
                <c:pt idx="10">
                  <c:v>72.533333333333331</c:v>
                </c:pt>
                <c:pt idx="11">
                  <c:v>72.533333333333331</c:v>
                </c:pt>
                <c:pt idx="12">
                  <c:v>68.566666666666677</c:v>
                </c:pt>
                <c:pt idx="13">
                  <c:v>64.8</c:v>
                </c:pt>
                <c:pt idx="14">
                  <c:v>67.8</c:v>
                </c:pt>
                <c:pt idx="15">
                  <c:v>75.033333333333331</c:v>
                </c:pt>
                <c:pt idx="16">
                  <c:v>73.666666666666671</c:v>
                </c:pt>
                <c:pt idx="17">
                  <c:v>74</c:v>
                </c:pt>
                <c:pt idx="18">
                  <c:v>77.3</c:v>
                </c:pt>
                <c:pt idx="19">
                  <c:v>73.266666666666666</c:v>
                </c:pt>
                <c:pt idx="20">
                  <c:v>73.400000000000006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23-4BD5-BE48-3A1E504A14CB}"/>
            </c:ext>
          </c:extLst>
        </c:ser>
        <c:ser>
          <c:idx val="1"/>
          <c:order val="1"/>
          <c:tx>
            <c:strRef>
              <c:f>'Apoptosis levels (%)'!$R$8</c:f>
              <c:strCache>
                <c:ptCount val="1"/>
                <c:pt idx="0">
                  <c:v>Early Apoptosis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'Apoptosis levels (%)'!$S$15:$AM$15</c:f>
                <c:numCache>
                  <c:formatCode>General</c:formatCode>
                  <c:ptCount val="21"/>
                  <c:pt idx="0">
                    <c:v>1.5716233645501798</c:v>
                  </c:pt>
                  <c:pt idx="1">
                    <c:v>0.52915026221291828</c:v>
                  </c:pt>
                  <c:pt idx="2">
                    <c:v>0.62449979983984027</c:v>
                  </c:pt>
                  <c:pt idx="3">
                    <c:v>0.20816659994661352</c:v>
                  </c:pt>
                  <c:pt idx="4">
                    <c:v>0.66583281184793963</c:v>
                  </c:pt>
                  <c:pt idx="5">
                    <c:v>0.40414518843273756</c:v>
                  </c:pt>
                  <c:pt idx="6">
                    <c:v>5.7735026918962887E-2</c:v>
                  </c:pt>
                  <c:pt idx="7">
                    <c:v>0.11547005383792475</c:v>
                  </c:pt>
                  <c:pt idx="8">
                    <c:v>1.1269427669584646</c:v>
                  </c:pt>
                  <c:pt idx="9">
                    <c:v>0.36055512754639862</c:v>
                  </c:pt>
                  <c:pt idx="10">
                    <c:v>0.70000000000000018</c:v>
                  </c:pt>
                  <c:pt idx="11">
                    <c:v>0.39999999999999947</c:v>
                  </c:pt>
                  <c:pt idx="12">
                    <c:v>0.72111025509279802</c:v>
                  </c:pt>
                  <c:pt idx="13">
                    <c:v>3.2868424564212644</c:v>
                  </c:pt>
                  <c:pt idx="14">
                    <c:v>1.9502136635080047</c:v>
                  </c:pt>
                  <c:pt idx="15">
                    <c:v>1.0785793124908956</c:v>
                  </c:pt>
                  <c:pt idx="16">
                    <c:v>2.0952326839756794</c:v>
                  </c:pt>
                  <c:pt idx="17">
                    <c:v>0.47258156262526113</c:v>
                  </c:pt>
                  <c:pt idx="18">
                    <c:v>2.0599352740640655</c:v>
                  </c:pt>
                  <c:pt idx="19">
                    <c:v>2.7135462651912325</c:v>
                  </c:pt>
                  <c:pt idx="20">
                    <c:v>1.2096831541082698</c:v>
                  </c:pt>
                </c:numCache>
              </c:numRef>
            </c:plus>
            <c:minus>
              <c:numRef>
                <c:f>'Apoptosis levels (%)'!$S$15:$AM$15</c:f>
                <c:numCache>
                  <c:formatCode>General</c:formatCode>
                  <c:ptCount val="21"/>
                  <c:pt idx="0">
                    <c:v>1.5716233645501798</c:v>
                  </c:pt>
                  <c:pt idx="1">
                    <c:v>0.52915026221291828</c:v>
                  </c:pt>
                  <c:pt idx="2">
                    <c:v>0.62449979983984027</c:v>
                  </c:pt>
                  <c:pt idx="3">
                    <c:v>0.20816659994661352</c:v>
                  </c:pt>
                  <c:pt idx="4">
                    <c:v>0.66583281184793963</c:v>
                  </c:pt>
                  <c:pt idx="5">
                    <c:v>0.40414518843273756</c:v>
                  </c:pt>
                  <c:pt idx="6">
                    <c:v>5.7735026918962887E-2</c:v>
                  </c:pt>
                  <c:pt idx="7">
                    <c:v>0.11547005383792475</c:v>
                  </c:pt>
                  <c:pt idx="8">
                    <c:v>1.1269427669584646</c:v>
                  </c:pt>
                  <c:pt idx="9">
                    <c:v>0.36055512754639862</c:v>
                  </c:pt>
                  <c:pt idx="10">
                    <c:v>0.70000000000000018</c:v>
                  </c:pt>
                  <c:pt idx="11">
                    <c:v>0.39999999999999947</c:v>
                  </c:pt>
                  <c:pt idx="12">
                    <c:v>0.72111025509279802</c:v>
                  </c:pt>
                  <c:pt idx="13">
                    <c:v>3.2868424564212644</c:v>
                  </c:pt>
                  <c:pt idx="14">
                    <c:v>1.9502136635080047</c:v>
                  </c:pt>
                  <c:pt idx="15">
                    <c:v>1.0785793124908956</c:v>
                  </c:pt>
                  <c:pt idx="16">
                    <c:v>2.0952326839756794</c:v>
                  </c:pt>
                  <c:pt idx="17">
                    <c:v>0.47258156262526113</c:v>
                  </c:pt>
                  <c:pt idx="18">
                    <c:v>2.0599352740640655</c:v>
                  </c:pt>
                  <c:pt idx="19">
                    <c:v>2.7135462651912325</c:v>
                  </c:pt>
                  <c:pt idx="20">
                    <c:v>1.2096831541082698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'Apoptosis levels (%)'!$S$5:$AM$6</c:f>
              <c:multiLvlStrCache>
                <c:ptCount val="21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v</c:v>
                  </c:pt>
                  <c:pt idx="5">
                    <c:v>CS5</c:v>
                  </c:pt>
                  <c:pt idx="6">
                    <c:v>CS10</c:v>
                  </c:pt>
                  <c:pt idx="7">
                    <c:v>i</c:v>
                  </c:pt>
                  <c:pt idx="8">
                    <c:v>ii</c:v>
                  </c:pt>
                  <c:pt idx="9">
                    <c:v>iii</c:v>
                  </c:pt>
                  <c:pt idx="10">
                    <c:v>iv</c:v>
                  </c:pt>
                  <c:pt idx="11">
                    <c:v>v</c:v>
                  </c:pt>
                  <c:pt idx="12">
                    <c:v>CS5</c:v>
                  </c:pt>
                  <c:pt idx="13">
                    <c:v>CS10</c:v>
                  </c:pt>
                  <c:pt idx="14">
                    <c:v>i</c:v>
                  </c:pt>
                  <c:pt idx="15">
                    <c:v>ii</c:v>
                  </c:pt>
                  <c:pt idx="16">
                    <c:v>iii</c:v>
                  </c:pt>
                  <c:pt idx="17">
                    <c:v>iv</c:v>
                  </c:pt>
                  <c:pt idx="18">
                    <c:v>v</c:v>
                  </c:pt>
                  <c:pt idx="19">
                    <c:v>CS5</c:v>
                  </c:pt>
                  <c:pt idx="20">
                    <c:v>CS10</c:v>
                  </c:pt>
                </c:lvl>
                <c:lvl>
                  <c:pt idx="0">
                    <c:v>iPSC-1</c:v>
                  </c:pt>
                  <c:pt idx="7">
                    <c:v>iPSC-2</c:v>
                  </c:pt>
                  <c:pt idx="14">
                    <c:v>iPSC-3</c:v>
                  </c:pt>
                </c:lvl>
              </c:multiLvlStrCache>
            </c:multiLvlStrRef>
          </c:cat>
          <c:val>
            <c:numRef>
              <c:f>'Apoptosis levels (%)'!$S$8:$AM$8</c:f>
              <c:numCache>
                <c:formatCode>0.00</c:formatCode>
                <c:ptCount val="21"/>
                <c:pt idx="0">
                  <c:v>8.6</c:v>
                </c:pt>
                <c:pt idx="1">
                  <c:v>8.6</c:v>
                </c:pt>
                <c:pt idx="2">
                  <c:v>9.6</c:v>
                </c:pt>
                <c:pt idx="3">
                  <c:v>10.433333333333332</c:v>
                </c:pt>
                <c:pt idx="4">
                  <c:v>9.2666666666666657</c:v>
                </c:pt>
                <c:pt idx="5">
                  <c:v>9.7333333333333343</c:v>
                </c:pt>
                <c:pt idx="6">
                  <c:v>7.333333333333333</c:v>
                </c:pt>
                <c:pt idx="7">
                  <c:v>9.9333333333333336</c:v>
                </c:pt>
                <c:pt idx="8">
                  <c:v>10.200000000000001</c:v>
                </c:pt>
                <c:pt idx="9">
                  <c:v>10.700000000000001</c:v>
                </c:pt>
                <c:pt idx="10">
                  <c:v>10.199999999999999</c:v>
                </c:pt>
                <c:pt idx="11">
                  <c:v>8.6999999999999993</c:v>
                </c:pt>
                <c:pt idx="12">
                  <c:v>10.5</c:v>
                </c:pt>
                <c:pt idx="13">
                  <c:v>11.533333333333333</c:v>
                </c:pt>
                <c:pt idx="14">
                  <c:v>12.166666666666666</c:v>
                </c:pt>
                <c:pt idx="15">
                  <c:v>12.966666666666667</c:v>
                </c:pt>
                <c:pt idx="16">
                  <c:v>13.600000000000001</c:v>
                </c:pt>
                <c:pt idx="17">
                  <c:v>13.766666666666667</c:v>
                </c:pt>
                <c:pt idx="18">
                  <c:v>11.866666666666665</c:v>
                </c:pt>
                <c:pt idx="19">
                  <c:v>14.466666666666669</c:v>
                </c:pt>
                <c:pt idx="20">
                  <c:v>13.233333333333334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23-4BD5-BE48-3A1E504A14CB}"/>
            </c:ext>
          </c:extLst>
        </c:ser>
        <c:ser>
          <c:idx val="2"/>
          <c:order val="2"/>
          <c:tx>
            <c:strRef>
              <c:f>'Apoptosis levels (%)'!$R$9</c:f>
              <c:strCache>
                <c:ptCount val="1"/>
                <c:pt idx="0">
                  <c:v>Late Apoptosis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'Apoptosis levels (%)'!$S$16:$AM$16</c:f>
                <c:numCache>
                  <c:formatCode>General</c:formatCode>
                  <c:ptCount val="21"/>
                  <c:pt idx="0">
                    <c:v>6.0086049406940862</c:v>
                  </c:pt>
                  <c:pt idx="1">
                    <c:v>1.3868429375143152</c:v>
                  </c:pt>
                  <c:pt idx="2">
                    <c:v>1.625833119767627</c:v>
                  </c:pt>
                  <c:pt idx="3">
                    <c:v>0.80208062770106403</c:v>
                  </c:pt>
                  <c:pt idx="4">
                    <c:v>0.87368949480541003</c:v>
                  </c:pt>
                  <c:pt idx="5">
                    <c:v>1.5716233645501705</c:v>
                  </c:pt>
                  <c:pt idx="6">
                    <c:v>1.1532562594670792</c:v>
                  </c:pt>
                  <c:pt idx="7">
                    <c:v>1.6522711641858305</c:v>
                  </c:pt>
                  <c:pt idx="8">
                    <c:v>2.7999999999999852</c:v>
                  </c:pt>
                  <c:pt idx="9">
                    <c:v>1.7009801096230757</c:v>
                  </c:pt>
                  <c:pt idx="10">
                    <c:v>2.0518284528683179</c:v>
                  </c:pt>
                  <c:pt idx="11">
                    <c:v>0.81853527718724584</c:v>
                  </c:pt>
                  <c:pt idx="12">
                    <c:v>5.7887822553625305</c:v>
                  </c:pt>
                  <c:pt idx="13">
                    <c:v>3.5791060336346483</c:v>
                  </c:pt>
                  <c:pt idx="14">
                    <c:v>2.5735837529276826</c:v>
                  </c:pt>
                  <c:pt idx="15">
                    <c:v>0.40414518843273767</c:v>
                  </c:pt>
                  <c:pt idx="16">
                    <c:v>1.3428824718989123</c:v>
                  </c:pt>
                  <c:pt idx="17">
                    <c:v>1.069267662156363</c:v>
                  </c:pt>
                  <c:pt idx="18">
                    <c:v>0.90184995056457917</c:v>
                  </c:pt>
                  <c:pt idx="19">
                    <c:v>1.7387735140993321</c:v>
                  </c:pt>
                  <c:pt idx="20">
                    <c:v>1.8475208614068084</c:v>
                  </c:pt>
                </c:numCache>
              </c:numRef>
            </c:plus>
            <c:minus>
              <c:numRef>
                <c:f>'Apoptosis levels (%)'!$S$16:$AM$16</c:f>
                <c:numCache>
                  <c:formatCode>General</c:formatCode>
                  <c:ptCount val="21"/>
                  <c:pt idx="0">
                    <c:v>6.0086049406940862</c:v>
                  </c:pt>
                  <c:pt idx="1">
                    <c:v>1.3868429375143152</c:v>
                  </c:pt>
                  <c:pt idx="2">
                    <c:v>1.625833119767627</c:v>
                  </c:pt>
                  <c:pt idx="3">
                    <c:v>0.80208062770106403</c:v>
                  </c:pt>
                  <c:pt idx="4">
                    <c:v>0.87368949480541003</c:v>
                  </c:pt>
                  <c:pt idx="5">
                    <c:v>1.5716233645501705</c:v>
                  </c:pt>
                  <c:pt idx="6">
                    <c:v>1.1532562594670792</c:v>
                  </c:pt>
                  <c:pt idx="7">
                    <c:v>1.6522711641858305</c:v>
                  </c:pt>
                  <c:pt idx="8">
                    <c:v>2.7999999999999852</c:v>
                  </c:pt>
                  <c:pt idx="9">
                    <c:v>1.7009801096230757</c:v>
                  </c:pt>
                  <c:pt idx="10">
                    <c:v>2.0518284528683179</c:v>
                  </c:pt>
                  <c:pt idx="11">
                    <c:v>0.81853527718724584</c:v>
                  </c:pt>
                  <c:pt idx="12">
                    <c:v>5.7887822553625305</c:v>
                  </c:pt>
                  <c:pt idx="13">
                    <c:v>3.5791060336346483</c:v>
                  </c:pt>
                  <c:pt idx="14">
                    <c:v>2.5735837529276826</c:v>
                  </c:pt>
                  <c:pt idx="15">
                    <c:v>0.40414518843273767</c:v>
                  </c:pt>
                  <c:pt idx="16">
                    <c:v>1.3428824718989123</c:v>
                  </c:pt>
                  <c:pt idx="17">
                    <c:v>1.069267662156363</c:v>
                  </c:pt>
                  <c:pt idx="18">
                    <c:v>0.90184995056457917</c:v>
                  </c:pt>
                  <c:pt idx="19">
                    <c:v>1.7387735140993321</c:v>
                  </c:pt>
                  <c:pt idx="20">
                    <c:v>1.8475208614068084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multiLvlStrRef>
              <c:f>'Apoptosis levels (%)'!$S$5:$AM$6</c:f>
              <c:multiLvlStrCache>
                <c:ptCount val="21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v</c:v>
                  </c:pt>
                  <c:pt idx="5">
                    <c:v>CS5</c:v>
                  </c:pt>
                  <c:pt idx="6">
                    <c:v>CS10</c:v>
                  </c:pt>
                  <c:pt idx="7">
                    <c:v>i</c:v>
                  </c:pt>
                  <c:pt idx="8">
                    <c:v>ii</c:v>
                  </c:pt>
                  <c:pt idx="9">
                    <c:v>iii</c:v>
                  </c:pt>
                  <c:pt idx="10">
                    <c:v>iv</c:v>
                  </c:pt>
                  <c:pt idx="11">
                    <c:v>v</c:v>
                  </c:pt>
                  <c:pt idx="12">
                    <c:v>CS5</c:v>
                  </c:pt>
                  <c:pt idx="13">
                    <c:v>CS10</c:v>
                  </c:pt>
                  <c:pt idx="14">
                    <c:v>i</c:v>
                  </c:pt>
                  <c:pt idx="15">
                    <c:v>ii</c:v>
                  </c:pt>
                  <c:pt idx="16">
                    <c:v>iii</c:v>
                  </c:pt>
                  <c:pt idx="17">
                    <c:v>iv</c:v>
                  </c:pt>
                  <c:pt idx="18">
                    <c:v>v</c:v>
                  </c:pt>
                  <c:pt idx="19">
                    <c:v>CS5</c:v>
                  </c:pt>
                  <c:pt idx="20">
                    <c:v>CS10</c:v>
                  </c:pt>
                </c:lvl>
                <c:lvl>
                  <c:pt idx="0">
                    <c:v>iPSC-1</c:v>
                  </c:pt>
                  <c:pt idx="7">
                    <c:v>iPSC-2</c:v>
                  </c:pt>
                  <c:pt idx="14">
                    <c:v>iPSC-3</c:v>
                  </c:pt>
                </c:lvl>
              </c:multiLvlStrCache>
            </c:multiLvlStrRef>
          </c:cat>
          <c:val>
            <c:numRef>
              <c:f>'Apoptosis levels (%)'!$S$9:$AM$9</c:f>
              <c:numCache>
                <c:formatCode>0.00</c:formatCode>
                <c:ptCount val="21"/>
                <c:pt idx="0">
                  <c:v>12.433333333333332</c:v>
                </c:pt>
                <c:pt idx="1">
                  <c:v>13.866666666666665</c:v>
                </c:pt>
                <c:pt idx="2">
                  <c:v>13.966666666666669</c:v>
                </c:pt>
                <c:pt idx="3">
                  <c:v>14.366666666666665</c:v>
                </c:pt>
                <c:pt idx="4">
                  <c:v>15.233333333333334</c:v>
                </c:pt>
                <c:pt idx="5">
                  <c:v>18.099999999999998</c:v>
                </c:pt>
                <c:pt idx="6">
                  <c:v>19.2</c:v>
                </c:pt>
                <c:pt idx="7">
                  <c:v>23.099999999999998</c:v>
                </c:pt>
                <c:pt idx="8">
                  <c:v>16.400000000000002</c:v>
                </c:pt>
                <c:pt idx="9">
                  <c:v>16.666666666666668</c:v>
                </c:pt>
                <c:pt idx="10">
                  <c:v>16.900000000000002</c:v>
                </c:pt>
                <c:pt idx="11">
                  <c:v>18.400000000000002</c:v>
                </c:pt>
                <c:pt idx="12">
                  <c:v>20.399999999999999</c:v>
                </c:pt>
                <c:pt idx="13">
                  <c:v>23</c:v>
                </c:pt>
                <c:pt idx="14">
                  <c:v>19.733333333333334</c:v>
                </c:pt>
                <c:pt idx="15">
                  <c:v>11.766666666666666</c:v>
                </c:pt>
                <c:pt idx="16">
                  <c:v>12.533333333333333</c:v>
                </c:pt>
                <c:pt idx="17">
                  <c:v>11.933333333333332</c:v>
                </c:pt>
                <c:pt idx="18">
                  <c:v>10.533333333333333</c:v>
                </c:pt>
                <c:pt idx="19">
                  <c:v>11.833333333333334</c:v>
                </c:pt>
                <c:pt idx="20">
                  <c:v>12.933333333333332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23-4BD5-BE48-3A1E504A14CB}"/>
            </c:ext>
          </c:extLst>
        </c:ser>
        <c:ser>
          <c:idx val="3"/>
          <c:order val="3"/>
          <c:tx>
            <c:strRef>
              <c:f>'Apoptosis levels (%)'!$R$10</c:f>
              <c:strCache>
                <c:ptCount val="1"/>
                <c:pt idx="0">
                  <c:v>Necrose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'Apoptosis levels (%)'!$S$17:$AM$17</c:f>
                <c:numCache>
                  <c:formatCode>General</c:formatCode>
                  <c:ptCount val="21"/>
                  <c:pt idx="0">
                    <c:v>5.7735026918962401E-2</c:v>
                  </c:pt>
                  <c:pt idx="1">
                    <c:v>0</c:v>
                  </c:pt>
                  <c:pt idx="2">
                    <c:v>5.7735026918962401E-2</c:v>
                  </c:pt>
                  <c:pt idx="3">
                    <c:v>5.7735026918962762E-2</c:v>
                  </c:pt>
                  <c:pt idx="4">
                    <c:v>5.7735026918962519E-2</c:v>
                  </c:pt>
                  <c:pt idx="5">
                    <c:v>0</c:v>
                  </c:pt>
                  <c:pt idx="6">
                    <c:v>0</c:v>
                  </c:pt>
                  <c:pt idx="7">
                    <c:v>5.7735026918963241E-2</c:v>
                  </c:pt>
                  <c:pt idx="8">
                    <c:v>5.7735026918962519E-2</c:v>
                  </c:pt>
                  <c:pt idx="9">
                    <c:v>0.11547005383792552</c:v>
                  </c:pt>
                  <c:pt idx="10">
                    <c:v>5.7735026918962519E-2</c:v>
                  </c:pt>
                  <c:pt idx="11">
                    <c:v>5.7735026918962519E-2</c:v>
                  </c:pt>
                  <c:pt idx="12">
                    <c:v>0</c:v>
                  </c:pt>
                  <c:pt idx="13">
                    <c:v>0.25166114784235838</c:v>
                  </c:pt>
                  <c:pt idx="14">
                    <c:v>0</c:v>
                  </c:pt>
                  <c:pt idx="15">
                    <c:v>0</c:v>
                  </c:pt>
                  <c:pt idx="16">
                    <c:v>3.3993498887762956E-17</c:v>
                  </c:pt>
                  <c:pt idx="17">
                    <c:v>5.7735026918962519E-2</c:v>
                  </c:pt>
                  <c:pt idx="18">
                    <c:v>5.7735026918962401E-2</c:v>
                  </c:pt>
                  <c:pt idx="19">
                    <c:v>5.7735026918962519E-2</c:v>
                  </c:pt>
                  <c:pt idx="20">
                    <c:v>5.7735026918962762E-2</c:v>
                  </c:pt>
                </c:numCache>
              </c:numRef>
            </c:plus>
            <c:minus>
              <c:numRef>
                <c:f>'Apoptosis levels (%)'!$S$17:$AM$17</c:f>
                <c:numCache>
                  <c:formatCode>General</c:formatCode>
                  <c:ptCount val="21"/>
                  <c:pt idx="0">
                    <c:v>5.7735026918962401E-2</c:v>
                  </c:pt>
                  <c:pt idx="1">
                    <c:v>0</c:v>
                  </c:pt>
                  <c:pt idx="2">
                    <c:v>5.7735026918962401E-2</c:v>
                  </c:pt>
                  <c:pt idx="3">
                    <c:v>5.7735026918962762E-2</c:v>
                  </c:pt>
                  <c:pt idx="4">
                    <c:v>5.7735026918962519E-2</c:v>
                  </c:pt>
                  <c:pt idx="5">
                    <c:v>0</c:v>
                  </c:pt>
                  <c:pt idx="6">
                    <c:v>0</c:v>
                  </c:pt>
                  <c:pt idx="7">
                    <c:v>5.7735026918963241E-2</c:v>
                  </c:pt>
                  <c:pt idx="8">
                    <c:v>5.7735026918962519E-2</c:v>
                  </c:pt>
                  <c:pt idx="9">
                    <c:v>0.11547005383792552</c:v>
                  </c:pt>
                  <c:pt idx="10">
                    <c:v>5.7735026918962519E-2</c:v>
                  </c:pt>
                  <c:pt idx="11">
                    <c:v>5.7735026918962519E-2</c:v>
                  </c:pt>
                  <c:pt idx="12">
                    <c:v>0</c:v>
                  </c:pt>
                  <c:pt idx="13">
                    <c:v>0.25166114784235838</c:v>
                  </c:pt>
                  <c:pt idx="14">
                    <c:v>0</c:v>
                  </c:pt>
                  <c:pt idx="15">
                    <c:v>0</c:v>
                  </c:pt>
                  <c:pt idx="16">
                    <c:v>3.3993498887762956E-17</c:v>
                  </c:pt>
                  <c:pt idx="17">
                    <c:v>5.7735026918962519E-2</c:v>
                  </c:pt>
                  <c:pt idx="18">
                    <c:v>5.7735026918962401E-2</c:v>
                  </c:pt>
                  <c:pt idx="19">
                    <c:v>5.7735026918962519E-2</c:v>
                  </c:pt>
                  <c:pt idx="20">
                    <c:v>5.7735026918962762E-2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'Apoptosis levels (%)'!$S$5:$AM$6</c:f>
              <c:multiLvlStrCache>
                <c:ptCount val="21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v</c:v>
                  </c:pt>
                  <c:pt idx="5">
                    <c:v>CS5</c:v>
                  </c:pt>
                  <c:pt idx="6">
                    <c:v>CS10</c:v>
                  </c:pt>
                  <c:pt idx="7">
                    <c:v>i</c:v>
                  </c:pt>
                  <c:pt idx="8">
                    <c:v>ii</c:v>
                  </c:pt>
                  <c:pt idx="9">
                    <c:v>iii</c:v>
                  </c:pt>
                  <c:pt idx="10">
                    <c:v>iv</c:v>
                  </c:pt>
                  <c:pt idx="11">
                    <c:v>v</c:v>
                  </c:pt>
                  <c:pt idx="12">
                    <c:v>CS5</c:v>
                  </c:pt>
                  <c:pt idx="13">
                    <c:v>CS10</c:v>
                  </c:pt>
                  <c:pt idx="14">
                    <c:v>i</c:v>
                  </c:pt>
                  <c:pt idx="15">
                    <c:v>ii</c:v>
                  </c:pt>
                  <c:pt idx="16">
                    <c:v>iii</c:v>
                  </c:pt>
                  <c:pt idx="17">
                    <c:v>iv</c:v>
                  </c:pt>
                  <c:pt idx="18">
                    <c:v>v</c:v>
                  </c:pt>
                  <c:pt idx="19">
                    <c:v>CS5</c:v>
                  </c:pt>
                  <c:pt idx="20">
                    <c:v>CS10</c:v>
                  </c:pt>
                </c:lvl>
                <c:lvl>
                  <c:pt idx="0">
                    <c:v>iPSC-1</c:v>
                  </c:pt>
                  <c:pt idx="7">
                    <c:v>iPSC-2</c:v>
                  </c:pt>
                  <c:pt idx="14">
                    <c:v>iPSC-3</c:v>
                  </c:pt>
                </c:lvl>
              </c:multiLvlStrCache>
            </c:multiLvlStrRef>
          </c:cat>
          <c:val>
            <c:numRef>
              <c:f>'Apoptosis levels (%)'!$S$10:$AM$10</c:f>
              <c:numCache>
                <c:formatCode>0.00</c:formatCode>
                <c:ptCount val="21"/>
                <c:pt idx="0">
                  <c:v>0.26666666666666666</c:v>
                </c:pt>
                <c:pt idx="1">
                  <c:v>0.3</c:v>
                </c:pt>
                <c:pt idx="2">
                  <c:v>0.26666666666666666</c:v>
                </c:pt>
                <c:pt idx="3">
                  <c:v>0.33333333333333331</c:v>
                </c:pt>
                <c:pt idx="4">
                  <c:v>0.33333333333333331</c:v>
                </c:pt>
                <c:pt idx="5">
                  <c:v>0.3</c:v>
                </c:pt>
                <c:pt idx="6">
                  <c:v>0.3</c:v>
                </c:pt>
                <c:pt idx="7">
                  <c:v>0.46666666666666662</c:v>
                </c:pt>
                <c:pt idx="8">
                  <c:v>0.3666666666666667</c:v>
                </c:pt>
                <c:pt idx="9">
                  <c:v>0.46666666666666662</c:v>
                </c:pt>
                <c:pt idx="10">
                  <c:v>0.3666666666666667</c:v>
                </c:pt>
                <c:pt idx="11">
                  <c:v>0.33333333333333331</c:v>
                </c:pt>
                <c:pt idx="12">
                  <c:v>0.5</c:v>
                </c:pt>
                <c:pt idx="13">
                  <c:v>0.6333333333333333</c:v>
                </c:pt>
                <c:pt idx="14">
                  <c:v>0.3</c:v>
                </c:pt>
                <c:pt idx="15">
                  <c:v>0.3</c:v>
                </c:pt>
                <c:pt idx="16">
                  <c:v>0.20000000000000004</c:v>
                </c:pt>
                <c:pt idx="17">
                  <c:v>0.33333333333333331</c:v>
                </c:pt>
                <c:pt idx="18">
                  <c:v>0.26666666666666666</c:v>
                </c:pt>
                <c:pt idx="19">
                  <c:v>0.3666666666666667</c:v>
                </c:pt>
                <c:pt idx="20">
                  <c:v>0.43333333333333335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23-4BD5-BE48-3A1E504A1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9183880"/>
        <c:axId val="609184208"/>
      </c:barChart>
      <c:catAx>
        <c:axId val="609183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184208"/>
        <c:crosses val="autoZero"/>
        <c:auto val="1"/>
        <c:lblAlgn val="ctr"/>
        <c:lblOffset val="100"/>
        <c:noMultiLvlLbl val="0"/>
      </c:catAx>
      <c:valAx>
        <c:axId val="60918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cells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9183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'Viability (%)'!$F$5</c:f>
              <c:strCache>
                <c:ptCount val="1"/>
                <c:pt idx="0">
                  <c:v>iPSC-1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885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'Viability (%)'!$G$11:$M$11</c:f>
                <c:numCache>
                  <c:formatCode>General</c:formatCode>
                  <c:ptCount val="7"/>
                  <c:pt idx="0">
                    <c:v>2.5967928938083138</c:v>
                  </c:pt>
                  <c:pt idx="1">
                    <c:v>8.5231058501776999</c:v>
                  </c:pt>
                  <c:pt idx="2">
                    <c:v>5.7500724633115148</c:v>
                  </c:pt>
                  <c:pt idx="3">
                    <c:v>2.0207259421636903</c:v>
                  </c:pt>
                  <c:pt idx="4">
                    <c:v>6.5286547874223988</c:v>
                  </c:pt>
                  <c:pt idx="5">
                    <c:v>4.1525092815469256</c:v>
                  </c:pt>
                  <c:pt idx="6">
                    <c:v>9.261389384608302</c:v>
                  </c:pt>
                </c:numCache>
              </c:numRef>
            </c:plus>
            <c:minus>
              <c:numRef>
                <c:f>'Viability (%)'!$G$11:$M$11</c:f>
                <c:numCache>
                  <c:formatCode>General</c:formatCode>
                  <c:ptCount val="7"/>
                  <c:pt idx="0">
                    <c:v>2.5967928938083138</c:v>
                  </c:pt>
                  <c:pt idx="1">
                    <c:v>8.5231058501776999</c:v>
                  </c:pt>
                  <c:pt idx="2">
                    <c:v>5.7500724633115148</c:v>
                  </c:pt>
                  <c:pt idx="3">
                    <c:v>2.0207259421636903</c:v>
                  </c:pt>
                  <c:pt idx="4">
                    <c:v>6.5286547874223988</c:v>
                  </c:pt>
                  <c:pt idx="5">
                    <c:v>4.1525092815469256</c:v>
                  </c:pt>
                  <c:pt idx="6">
                    <c:v>9.261389384608302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'Viability (%)'!$G$4:$M$4</c:f>
              <c:strCache>
                <c:ptCount val="7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CS5</c:v>
                </c:pt>
                <c:pt idx="6">
                  <c:v>CS10</c:v>
                </c:pt>
              </c:strCache>
            </c:strRef>
          </c:cat>
          <c:val>
            <c:numRef>
              <c:f>'Viability (%)'!$G$5:$M$5</c:f>
              <c:numCache>
                <c:formatCode>0.0</c:formatCode>
                <c:ptCount val="7"/>
                <c:pt idx="0">
                  <c:v>70.566666666666663</c:v>
                </c:pt>
                <c:pt idx="1">
                  <c:v>73.433333333333337</c:v>
                </c:pt>
                <c:pt idx="2">
                  <c:v>73.266666666666666</c:v>
                </c:pt>
                <c:pt idx="3">
                  <c:v>80.566666666666677</c:v>
                </c:pt>
                <c:pt idx="4">
                  <c:v>80.433333333333323</c:v>
                </c:pt>
                <c:pt idx="5">
                  <c:v>77.63333333333334</c:v>
                </c:pt>
                <c:pt idx="6">
                  <c:v>73.566666666666663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94-4B7E-9C87-411E639DB655}"/>
            </c:ext>
          </c:extLst>
        </c:ser>
        <c:ser>
          <c:idx val="1"/>
          <c:order val="1"/>
          <c:tx>
            <c:strRef>
              <c:f>'Viability (%)'!$F$6</c:f>
              <c:strCache>
                <c:ptCount val="1"/>
                <c:pt idx="0">
                  <c:v>iPSC-2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square"/>
            <c:size val="5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'Viability (%)'!$G$12:$M$12</c:f>
                <c:numCache>
                  <c:formatCode>General</c:formatCode>
                  <c:ptCount val="7"/>
                  <c:pt idx="0">
                    <c:v>6.5515901377706287</c:v>
                  </c:pt>
                  <c:pt idx="1">
                    <c:v>9.9026932363541125</c:v>
                  </c:pt>
                  <c:pt idx="2">
                    <c:v>1.9313207915827952</c:v>
                  </c:pt>
                  <c:pt idx="3">
                    <c:v>4.2930175867331366</c:v>
                  </c:pt>
                  <c:pt idx="4">
                    <c:v>2.5146238950056445</c:v>
                  </c:pt>
                  <c:pt idx="5">
                    <c:v>3.2129944496269078</c:v>
                  </c:pt>
                  <c:pt idx="6">
                    <c:v>4.1064989143226791</c:v>
                  </c:pt>
                </c:numCache>
              </c:numRef>
            </c:plus>
            <c:minus>
              <c:numRef>
                <c:f>'Viability (%)'!$G$12:$M$12</c:f>
                <c:numCache>
                  <c:formatCode>General</c:formatCode>
                  <c:ptCount val="7"/>
                  <c:pt idx="0">
                    <c:v>6.5515901377706287</c:v>
                  </c:pt>
                  <c:pt idx="1">
                    <c:v>9.9026932363541125</c:v>
                  </c:pt>
                  <c:pt idx="2">
                    <c:v>1.9313207915827952</c:v>
                  </c:pt>
                  <c:pt idx="3">
                    <c:v>4.2930175867331366</c:v>
                  </c:pt>
                  <c:pt idx="4">
                    <c:v>2.5146238950056445</c:v>
                  </c:pt>
                  <c:pt idx="5">
                    <c:v>3.2129944496269078</c:v>
                  </c:pt>
                  <c:pt idx="6">
                    <c:v>4.1064989143226791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'Viability (%)'!$G$4:$M$4</c:f>
              <c:strCache>
                <c:ptCount val="7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CS5</c:v>
                </c:pt>
                <c:pt idx="6">
                  <c:v>CS10</c:v>
                </c:pt>
              </c:strCache>
            </c:strRef>
          </c:cat>
          <c:val>
            <c:numRef>
              <c:f>'Viability (%)'!$G$6:$M$6</c:f>
              <c:numCache>
                <c:formatCode>0.0</c:formatCode>
                <c:ptCount val="7"/>
                <c:pt idx="0">
                  <c:v>70.533333333333346</c:v>
                </c:pt>
                <c:pt idx="1">
                  <c:v>78.13333333333334</c:v>
                </c:pt>
                <c:pt idx="2">
                  <c:v>85</c:v>
                </c:pt>
                <c:pt idx="3">
                  <c:v>79</c:v>
                </c:pt>
                <c:pt idx="4">
                  <c:v>77.066666666666663</c:v>
                </c:pt>
                <c:pt idx="5">
                  <c:v>77.966666666666654</c:v>
                </c:pt>
                <c:pt idx="6">
                  <c:v>76.533333333333346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94-4B7E-9C87-411E639DB655}"/>
            </c:ext>
          </c:extLst>
        </c:ser>
        <c:ser>
          <c:idx val="2"/>
          <c:order val="2"/>
          <c:tx>
            <c:strRef>
              <c:f>'Viability (%)'!$F$7</c:f>
              <c:strCache>
                <c:ptCount val="1"/>
                <c:pt idx="0">
                  <c:v>iPSC-3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'Viability (%)'!$G$13:$M$13</c:f>
                <c:numCache>
                  <c:formatCode>General</c:formatCode>
                  <c:ptCount val="7"/>
                  <c:pt idx="0">
                    <c:v>4.9903239707791816</c:v>
                  </c:pt>
                  <c:pt idx="1">
                    <c:v>2.1361959960016175</c:v>
                  </c:pt>
                  <c:pt idx="2">
                    <c:v>6.8770148562681852</c:v>
                  </c:pt>
                  <c:pt idx="3">
                    <c:v>0.28867513459481292</c:v>
                  </c:pt>
                  <c:pt idx="4">
                    <c:v>0.83266639978644896</c:v>
                  </c:pt>
                  <c:pt idx="5">
                    <c:v>3.2129944496269078</c:v>
                  </c:pt>
                  <c:pt idx="6">
                    <c:v>6.3571482075953956</c:v>
                  </c:pt>
                </c:numCache>
              </c:numRef>
            </c:plus>
            <c:minus>
              <c:numRef>
                <c:f>'Viability (%)'!$G$13:$M$13</c:f>
                <c:numCache>
                  <c:formatCode>General</c:formatCode>
                  <c:ptCount val="7"/>
                  <c:pt idx="0">
                    <c:v>4.9903239707791816</c:v>
                  </c:pt>
                  <c:pt idx="1">
                    <c:v>2.1361959960016175</c:v>
                  </c:pt>
                  <c:pt idx="2">
                    <c:v>6.8770148562681852</c:v>
                  </c:pt>
                  <c:pt idx="3">
                    <c:v>0.28867513459481292</c:v>
                  </c:pt>
                  <c:pt idx="4">
                    <c:v>0.83266639978644896</c:v>
                  </c:pt>
                  <c:pt idx="5">
                    <c:v>3.2129944496269078</c:v>
                  </c:pt>
                  <c:pt idx="6">
                    <c:v>6.3571482075953956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'Viability (%)'!$G$4:$M$4</c:f>
              <c:strCache>
                <c:ptCount val="7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CS5</c:v>
                </c:pt>
                <c:pt idx="6">
                  <c:v>CS10</c:v>
                </c:pt>
              </c:strCache>
            </c:strRef>
          </c:cat>
          <c:val>
            <c:numRef>
              <c:f>'Viability (%)'!$G$7:$M$7</c:f>
              <c:numCache>
                <c:formatCode>0.0</c:formatCode>
                <c:ptCount val="7"/>
                <c:pt idx="0">
                  <c:v>80.63333333333334</c:v>
                </c:pt>
                <c:pt idx="1">
                  <c:v>89.033333333333346</c:v>
                </c:pt>
                <c:pt idx="2">
                  <c:v>83.13333333333334</c:v>
                </c:pt>
                <c:pt idx="3">
                  <c:v>88.033333333333346</c:v>
                </c:pt>
                <c:pt idx="4">
                  <c:v>84.833333333333329</c:v>
                </c:pt>
                <c:pt idx="5">
                  <c:v>85.8</c:v>
                </c:pt>
                <c:pt idx="6">
                  <c:v>84.133333333333326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E94-4B7E-9C87-411E639DB6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6959624"/>
        <c:axId val="696952080"/>
      </c:lineChart>
      <c:catAx>
        <c:axId val="69695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952080"/>
        <c:crosses val="autoZero"/>
        <c:auto val="1"/>
        <c:lblAlgn val="ctr"/>
        <c:lblOffset val="100"/>
        <c:noMultiLvlLbl val="0"/>
      </c:catAx>
      <c:valAx>
        <c:axId val="696952080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Viability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959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'Recovery (%)'!$F$4</c:f>
              <c:strCache>
                <c:ptCount val="1"/>
                <c:pt idx="0">
                  <c:v>iPSC-1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885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'Recovery (%)'!$G$10:$M$10</c:f>
                <c:numCache>
                  <c:formatCode>General</c:formatCode>
                  <c:ptCount val="7"/>
                  <c:pt idx="0">
                    <c:v>12.071051201944552</c:v>
                  </c:pt>
                  <c:pt idx="1">
                    <c:v>3.6171535162766602</c:v>
                  </c:pt>
                  <c:pt idx="2">
                    <c:v>12.044544317969011</c:v>
                  </c:pt>
                  <c:pt idx="3">
                    <c:v>11.998158055366158</c:v>
                  </c:pt>
                  <c:pt idx="4">
                    <c:v>14.405731837084353</c:v>
                  </c:pt>
                  <c:pt idx="5">
                    <c:v>5.6438160526754109</c:v>
                  </c:pt>
                  <c:pt idx="6">
                    <c:v>5.9138821996075883</c:v>
                  </c:pt>
                </c:numCache>
              </c:numRef>
            </c:plus>
            <c:minus>
              <c:numRef>
                <c:f>'Recovery (%)'!$G$10:$M$10</c:f>
                <c:numCache>
                  <c:formatCode>General</c:formatCode>
                  <c:ptCount val="7"/>
                  <c:pt idx="0">
                    <c:v>12.071051201944552</c:v>
                  </c:pt>
                  <c:pt idx="1">
                    <c:v>3.6171535162766602</c:v>
                  </c:pt>
                  <c:pt idx="2">
                    <c:v>12.044544317969011</c:v>
                  </c:pt>
                  <c:pt idx="3">
                    <c:v>11.998158055366158</c:v>
                  </c:pt>
                  <c:pt idx="4">
                    <c:v>14.405731837084353</c:v>
                  </c:pt>
                  <c:pt idx="5">
                    <c:v>5.6438160526754109</c:v>
                  </c:pt>
                  <c:pt idx="6">
                    <c:v>5.9138821996075883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'Recovery (%)'!$G$3:$M$3</c:f>
              <c:strCache>
                <c:ptCount val="7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CS5</c:v>
                </c:pt>
                <c:pt idx="6">
                  <c:v>CS10</c:v>
                </c:pt>
              </c:strCache>
            </c:strRef>
          </c:cat>
          <c:val>
            <c:numRef>
              <c:f>'Recovery (%)'!$G$4:$M$4</c:f>
              <c:numCache>
                <c:formatCode>0.0</c:formatCode>
                <c:ptCount val="7"/>
                <c:pt idx="0">
                  <c:v>62.036629701786161</c:v>
                </c:pt>
                <c:pt idx="1">
                  <c:v>83.889901407941068</c:v>
                </c:pt>
                <c:pt idx="2">
                  <c:v>68.987779307665491</c:v>
                </c:pt>
                <c:pt idx="3">
                  <c:v>76.74830934710613</c:v>
                </c:pt>
                <c:pt idx="4">
                  <c:v>81.604591948473882</c:v>
                </c:pt>
                <c:pt idx="5">
                  <c:v>72.320522269388462</c:v>
                </c:pt>
                <c:pt idx="6">
                  <c:v>62.322293384219556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9D-4088-A823-B0E2B01CE5B7}"/>
            </c:ext>
          </c:extLst>
        </c:ser>
        <c:ser>
          <c:idx val="1"/>
          <c:order val="1"/>
          <c:tx>
            <c:strRef>
              <c:f>'Recovery (%)'!$F$5</c:f>
              <c:strCache>
                <c:ptCount val="1"/>
                <c:pt idx="0">
                  <c:v>iPSC-2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square"/>
            <c:size val="5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'Recovery (%)'!$G$11:$M$11</c:f>
                <c:numCache>
                  <c:formatCode>General</c:formatCode>
                  <c:ptCount val="7"/>
                  <c:pt idx="0">
                    <c:v>3.5503527456600628</c:v>
                  </c:pt>
                  <c:pt idx="1">
                    <c:v>16.617782670693451</c:v>
                  </c:pt>
                  <c:pt idx="2">
                    <c:v>9.6466646734496688</c:v>
                  </c:pt>
                  <c:pt idx="3">
                    <c:v>3.2173171464102284</c:v>
                  </c:pt>
                  <c:pt idx="4">
                    <c:v>4.0449305245785192</c:v>
                  </c:pt>
                  <c:pt idx="5">
                    <c:v>8.5724824399180779</c:v>
                  </c:pt>
                  <c:pt idx="6">
                    <c:v>13.588627455889633</c:v>
                  </c:pt>
                </c:numCache>
              </c:numRef>
            </c:plus>
            <c:minus>
              <c:numRef>
                <c:f>'Recovery (%)'!$G$11:$M$11</c:f>
                <c:numCache>
                  <c:formatCode>General</c:formatCode>
                  <c:ptCount val="7"/>
                  <c:pt idx="0">
                    <c:v>3.5503527456600628</c:v>
                  </c:pt>
                  <c:pt idx="1">
                    <c:v>16.617782670693451</c:v>
                  </c:pt>
                  <c:pt idx="2">
                    <c:v>9.6466646734496688</c:v>
                  </c:pt>
                  <c:pt idx="3">
                    <c:v>3.2173171464102284</c:v>
                  </c:pt>
                  <c:pt idx="4">
                    <c:v>4.0449305245785192</c:v>
                  </c:pt>
                  <c:pt idx="5">
                    <c:v>8.5724824399180779</c:v>
                  </c:pt>
                  <c:pt idx="6">
                    <c:v>13.588627455889633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val>
            <c:numRef>
              <c:f>'Recovery (%)'!$G$5:$M$5</c:f>
              <c:numCache>
                <c:formatCode>0.0</c:formatCode>
                <c:ptCount val="7"/>
                <c:pt idx="0">
                  <c:v>48.208125654729734</c:v>
                </c:pt>
                <c:pt idx="1">
                  <c:v>45.483560306307872</c:v>
                </c:pt>
                <c:pt idx="2">
                  <c:v>59.996041039738621</c:v>
                </c:pt>
                <c:pt idx="3">
                  <c:v>41.535720719819047</c:v>
                </c:pt>
                <c:pt idx="4">
                  <c:v>37.865898005618163</c:v>
                </c:pt>
                <c:pt idx="5">
                  <c:v>49.709416765084633</c:v>
                </c:pt>
                <c:pt idx="6">
                  <c:v>52.21156861567615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9D-4088-A823-B0E2B01CE5B7}"/>
            </c:ext>
          </c:extLst>
        </c:ser>
        <c:ser>
          <c:idx val="2"/>
          <c:order val="2"/>
          <c:tx>
            <c:strRef>
              <c:f>'Recovery (%)'!$F$6</c:f>
              <c:strCache>
                <c:ptCount val="1"/>
                <c:pt idx="0">
                  <c:v>iPSC-3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'Recovery (%)'!$G$12:$M$12</c:f>
                <c:numCache>
                  <c:formatCode>General</c:formatCode>
                  <c:ptCount val="7"/>
                  <c:pt idx="0">
                    <c:v>23.455100194702034</c:v>
                  </c:pt>
                  <c:pt idx="1">
                    <c:v>2.2956901900676252</c:v>
                  </c:pt>
                  <c:pt idx="2">
                    <c:v>12.440879201217474</c:v>
                  </c:pt>
                  <c:pt idx="3">
                    <c:v>15.461935179551245</c:v>
                  </c:pt>
                  <c:pt idx="4">
                    <c:v>4.992653666747505</c:v>
                  </c:pt>
                  <c:pt idx="5">
                    <c:v>8.5724824399180779</c:v>
                  </c:pt>
                  <c:pt idx="6">
                    <c:v>13.563745638970907</c:v>
                  </c:pt>
                </c:numCache>
              </c:numRef>
            </c:plus>
            <c:minus>
              <c:numRef>
                <c:f>'Recovery (%)'!$G$12:$M$12</c:f>
                <c:numCache>
                  <c:formatCode>General</c:formatCode>
                  <c:ptCount val="7"/>
                  <c:pt idx="0">
                    <c:v>23.455100194702034</c:v>
                  </c:pt>
                  <c:pt idx="1">
                    <c:v>2.2956901900676252</c:v>
                  </c:pt>
                  <c:pt idx="2">
                    <c:v>12.440879201217474</c:v>
                  </c:pt>
                  <c:pt idx="3">
                    <c:v>15.461935179551245</c:v>
                  </c:pt>
                  <c:pt idx="4">
                    <c:v>4.992653666747505</c:v>
                  </c:pt>
                  <c:pt idx="5">
                    <c:v>8.5724824399180779</c:v>
                  </c:pt>
                  <c:pt idx="6">
                    <c:v>13.563745638970907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val>
            <c:numRef>
              <c:f>'Recovery (%)'!$G$6:$M$6</c:f>
              <c:numCache>
                <c:formatCode>0.0</c:formatCode>
                <c:ptCount val="7"/>
                <c:pt idx="0">
                  <c:v>43.697606854675733</c:v>
                </c:pt>
                <c:pt idx="1">
                  <c:v>60.197138496212716</c:v>
                </c:pt>
                <c:pt idx="2">
                  <c:v>47.311337127750129</c:v>
                </c:pt>
                <c:pt idx="3">
                  <c:v>48.785358686504139</c:v>
                </c:pt>
                <c:pt idx="4">
                  <c:v>56.20301556281472</c:v>
                </c:pt>
                <c:pt idx="5">
                  <c:v>55.917721067571996</c:v>
                </c:pt>
                <c:pt idx="6">
                  <c:v>48.690260521423248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9D-4088-A823-B0E2B01CE5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8858224"/>
        <c:axId val="478856912"/>
      </c:lineChart>
      <c:catAx>
        <c:axId val="47885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8856912"/>
        <c:crosses val="autoZero"/>
        <c:auto val="1"/>
        <c:lblAlgn val="ctr"/>
        <c:lblOffset val="100"/>
        <c:noMultiLvlLbl val="0"/>
      </c:catAx>
      <c:valAx>
        <c:axId val="47885691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Recovery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885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C0F3F-7DF7-4BBF-8EAE-E8CFC4AFA02D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6688" y="1241425"/>
            <a:ext cx="39846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414EE-9640-4E5E-9310-0C14370E0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5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414EE-9640-4E5E-9310-0C14370E09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25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942837"/>
            <a:ext cx="5829300" cy="20056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025879"/>
            <a:ext cx="5143500" cy="139091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9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98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06722"/>
            <a:ext cx="1478756" cy="48822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06722"/>
            <a:ext cx="4350544" cy="488221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8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0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436261"/>
            <a:ext cx="5915025" cy="239643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855363"/>
            <a:ext cx="5915025" cy="126022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1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533609"/>
            <a:ext cx="2914650" cy="365532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533609"/>
            <a:ext cx="2914650" cy="365532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06723"/>
            <a:ext cx="5915025" cy="11135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412255"/>
            <a:ext cx="2901255" cy="6921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104379"/>
            <a:ext cx="2901255" cy="30952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412255"/>
            <a:ext cx="2915543" cy="69212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104379"/>
            <a:ext cx="2915543" cy="30952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7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75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84069"/>
            <a:ext cx="2211884" cy="13442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829484"/>
            <a:ext cx="3471863" cy="409407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728311"/>
            <a:ext cx="2211884" cy="320191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9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84069"/>
            <a:ext cx="2211884" cy="134424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829484"/>
            <a:ext cx="3471863" cy="409407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728311"/>
            <a:ext cx="2211884" cy="320191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6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06723"/>
            <a:ext cx="5915025" cy="1113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533609"/>
            <a:ext cx="5915025" cy="3655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5339630"/>
            <a:ext cx="1543050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446B6-1B4D-433D-97DE-AD867DEF36AB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5339630"/>
            <a:ext cx="2314575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5339630"/>
            <a:ext cx="1543050" cy="3067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F35F8-0296-4554-AD51-3DCC65C10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2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26" Type="http://schemas.openxmlformats.org/officeDocument/2006/relationships/image" Target="../media/image21.png"/><Relationship Id="rId3" Type="http://schemas.openxmlformats.org/officeDocument/2006/relationships/chart" Target="../charts/chart1.xml"/><Relationship Id="rId21" Type="http://schemas.openxmlformats.org/officeDocument/2006/relationships/image" Target="../media/image16.png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5" Type="http://schemas.openxmlformats.org/officeDocument/2006/relationships/image" Target="../media/image20.tif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29" Type="http://schemas.microsoft.com/office/2007/relationships/hdphoto" Target="../media/hdphoto1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6.png"/><Relationship Id="rId24" Type="http://schemas.openxmlformats.org/officeDocument/2006/relationships/image" Target="../media/image19.tiff"/><Relationship Id="rId5" Type="http://schemas.openxmlformats.org/officeDocument/2006/relationships/chart" Target="../charts/chart3.xml"/><Relationship Id="rId15" Type="http://schemas.openxmlformats.org/officeDocument/2006/relationships/image" Target="../media/image10.png"/><Relationship Id="rId23" Type="http://schemas.openxmlformats.org/officeDocument/2006/relationships/image" Target="../media/image18.png"/><Relationship Id="rId28" Type="http://schemas.openxmlformats.org/officeDocument/2006/relationships/image" Target="../media/image23.png"/><Relationship Id="rId10" Type="http://schemas.openxmlformats.org/officeDocument/2006/relationships/image" Target="../media/image5.png"/><Relationship Id="rId19" Type="http://schemas.openxmlformats.org/officeDocument/2006/relationships/image" Target="../media/image14.png"/><Relationship Id="rId31" Type="http://schemas.microsoft.com/office/2007/relationships/hdphoto" Target="../media/hdphoto2.wdp"/><Relationship Id="rId4" Type="http://schemas.openxmlformats.org/officeDocument/2006/relationships/chart" Target="../charts/chart2.xml"/><Relationship Id="rId9" Type="http://schemas.openxmlformats.org/officeDocument/2006/relationships/image" Target="../media/image4.png"/><Relationship Id="rId14" Type="http://schemas.openxmlformats.org/officeDocument/2006/relationships/image" Target="../media/image9.png"/><Relationship Id="rId22" Type="http://schemas.openxmlformats.org/officeDocument/2006/relationships/image" Target="../media/image17.png"/><Relationship Id="rId27" Type="http://schemas.openxmlformats.org/officeDocument/2006/relationships/image" Target="../media/image22.png"/><Relationship Id="rId30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Chart 1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1513802"/>
              </p:ext>
            </p:extLst>
          </p:nvPr>
        </p:nvGraphicFramePr>
        <p:xfrm>
          <a:off x="3214497" y="3546108"/>
          <a:ext cx="370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0" name="Chart 10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2180523"/>
              </p:ext>
            </p:extLst>
          </p:nvPr>
        </p:nvGraphicFramePr>
        <p:xfrm>
          <a:off x="-14702" y="3410688"/>
          <a:ext cx="342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0" name="Chart 8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377618"/>
              </p:ext>
            </p:extLst>
          </p:nvPr>
        </p:nvGraphicFramePr>
        <p:xfrm>
          <a:off x="3477628" y="1703537"/>
          <a:ext cx="3420000" cy="16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184405"/>
              </p:ext>
            </p:extLst>
          </p:nvPr>
        </p:nvGraphicFramePr>
        <p:xfrm>
          <a:off x="3742217" y="247377"/>
          <a:ext cx="2916000" cy="1200183"/>
        </p:xfrm>
        <a:graphic>
          <a:graphicData uri="http://schemas.openxmlformats.org/drawingml/2006/table">
            <a:tbl>
              <a:tblPr firstRow="1" firstCol="1" bandRow="1"/>
              <a:tblGrid>
                <a:gridCol w="621559">
                  <a:extLst>
                    <a:ext uri="{9D8B030D-6E8A-4147-A177-3AD203B41FA5}">
                      <a16:colId xmlns:a16="http://schemas.microsoft.com/office/drawing/2014/main" val="2239549382"/>
                    </a:ext>
                  </a:extLst>
                </a:gridCol>
                <a:gridCol w="687485">
                  <a:extLst>
                    <a:ext uri="{9D8B030D-6E8A-4147-A177-3AD203B41FA5}">
                      <a16:colId xmlns:a16="http://schemas.microsoft.com/office/drawing/2014/main" val="1237512415"/>
                    </a:ext>
                  </a:extLst>
                </a:gridCol>
                <a:gridCol w="491757">
                  <a:extLst>
                    <a:ext uri="{9D8B030D-6E8A-4147-A177-3AD203B41FA5}">
                      <a16:colId xmlns:a16="http://schemas.microsoft.com/office/drawing/2014/main" val="4294400210"/>
                    </a:ext>
                  </a:extLst>
                </a:gridCol>
                <a:gridCol w="574531">
                  <a:extLst>
                    <a:ext uri="{9D8B030D-6E8A-4147-A177-3AD203B41FA5}">
                      <a16:colId xmlns:a16="http://schemas.microsoft.com/office/drawing/2014/main" val="1648441314"/>
                    </a:ext>
                  </a:extLst>
                </a:gridCol>
                <a:gridCol w="540668">
                  <a:extLst>
                    <a:ext uri="{9D8B030D-6E8A-4147-A177-3AD203B41FA5}">
                      <a16:colId xmlns:a16="http://schemas.microsoft.com/office/drawing/2014/main" val="2503905085"/>
                    </a:ext>
                  </a:extLst>
                </a:gridCol>
              </a:tblGrid>
              <a:tr h="23907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smtClean="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fr-CH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Undifferentiated cells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745338"/>
                  </a:ext>
                </a:extLst>
              </a:tr>
              <a:tr h="29261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smtClean="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Self-renew</a:t>
                      </a:r>
                      <a:endParaRPr lang="en-US" sz="1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Ecto</a:t>
                      </a: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Meso</a:t>
                      </a: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</a:t>
                      </a: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175199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iPSC-1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260641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iPSC-2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984764"/>
                  </a:ext>
                </a:extLst>
              </a:tr>
              <a:tr h="218768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iPSC-3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52484"/>
                  </a:ext>
                </a:extLst>
              </a:tr>
            </a:tbl>
          </a:graphicData>
        </a:graphic>
      </p:graphicFrame>
      <p:pic>
        <p:nvPicPr>
          <p:cNvPr id="35" name="Picture Placeholder 44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7867" y="304331"/>
            <a:ext cx="362400" cy="360000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692250"/>
              </p:ext>
            </p:extLst>
          </p:nvPr>
        </p:nvGraphicFramePr>
        <p:xfrm>
          <a:off x="298497" y="1892450"/>
          <a:ext cx="2916000" cy="1198800"/>
        </p:xfrm>
        <a:graphic>
          <a:graphicData uri="http://schemas.openxmlformats.org/drawingml/2006/table">
            <a:tbl>
              <a:tblPr firstRow="1" firstCol="1" bandRow="1"/>
              <a:tblGrid>
                <a:gridCol w="621559">
                  <a:extLst>
                    <a:ext uri="{9D8B030D-6E8A-4147-A177-3AD203B41FA5}">
                      <a16:colId xmlns:a16="http://schemas.microsoft.com/office/drawing/2014/main" val="2239549382"/>
                    </a:ext>
                  </a:extLst>
                </a:gridCol>
                <a:gridCol w="687485">
                  <a:extLst>
                    <a:ext uri="{9D8B030D-6E8A-4147-A177-3AD203B41FA5}">
                      <a16:colId xmlns:a16="http://schemas.microsoft.com/office/drawing/2014/main" val="1237512415"/>
                    </a:ext>
                  </a:extLst>
                </a:gridCol>
                <a:gridCol w="491757">
                  <a:extLst>
                    <a:ext uri="{9D8B030D-6E8A-4147-A177-3AD203B41FA5}">
                      <a16:colId xmlns:a16="http://schemas.microsoft.com/office/drawing/2014/main" val="4294400210"/>
                    </a:ext>
                  </a:extLst>
                </a:gridCol>
                <a:gridCol w="574531">
                  <a:extLst>
                    <a:ext uri="{9D8B030D-6E8A-4147-A177-3AD203B41FA5}">
                      <a16:colId xmlns:a16="http://schemas.microsoft.com/office/drawing/2014/main" val="1648441314"/>
                    </a:ext>
                  </a:extLst>
                </a:gridCol>
                <a:gridCol w="540668">
                  <a:extLst>
                    <a:ext uri="{9D8B030D-6E8A-4147-A177-3AD203B41FA5}">
                      <a16:colId xmlns:a16="http://schemas.microsoft.com/office/drawing/2014/main" val="2503905085"/>
                    </a:ext>
                  </a:extLst>
                </a:gridCol>
              </a:tblGrid>
              <a:tr h="23210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fr-CH" sz="10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Differentiated cells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653301"/>
                  </a:ext>
                </a:extLst>
              </a:tr>
              <a:tr h="362002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7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Self-renew</a:t>
                      </a:r>
                      <a:endParaRPr lang="en-US" sz="1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Ecto</a:t>
                      </a:r>
                      <a:endParaRPr lang="en-US" sz="100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Meso</a:t>
                      </a:r>
                      <a:endParaRPr lang="en-US" sz="10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Endo</a:t>
                      </a:r>
                      <a:endParaRPr lang="en-US" sz="10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17519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iPSC-1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4201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iPSC-2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950490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iPSC-3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rgbClr val="2C2C2D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solidFill>
                          <a:srgbClr val="2C2C2D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86541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013" y="1752781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mtClean="0"/>
              <a:t>C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410120" y="3294626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F</a:t>
            </a:r>
            <a:endParaRPr lang="en-US"/>
          </a:p>
        </p:txBody>
      </p:sp>
      <p:pic>
        <p:nvPicPr>
          <p:cNvPr id="15" name="Picture Placeholder 58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04063" y="717321"/>
            <a:ext cx="362400" cy="360000"/>
          </a:xfrm>
          <a:prstGeom prst="rect">
            <a:avLst/>
          </a:prstGeom>
        </p:spPr>
      </p:pic>
      <p:pic>
        <p:nvPicPr>
          <p:cNvPr id="18" name="Picture Placeholder 59"/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97161" y="717321"/>
            <a:ext cx="362400" cy="3600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 rot="16200000">
            <a:off x="33797" y="363397"/>
            <a:ext cx="71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 dirty="0"/>
              <a:t>iPSC-1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38362" y="799094"/>
            <a:ext cx="71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 dirty="0"/>
              <a:t>iPSC-2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44937" y="1166036"/>
            <a:ext cx="7095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 dirty="0"/>
              <a:t>iPSC-3</a:t>
            </a:r>
            <a:endParaRPr lang="en-US" sz="1000" dirty="0"/>
          </a:p>
        </p:txBody>
      </p:sp>
      <p:pic>
        <p:nvPicPr>
          <p:cNvPr id="24" name="Picture Placeholder 52"/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7867" y="1130311"/>
            <a:ext cx="362400" cy="360000"/>
          </a:xfrm>
          <a:prstGeom prst="rect">
            <a:avLst/>
          </a:prstGeom>
        </p:spPr>
      </p:pic>
      <p:pic>
        <p:nvPicPr>
          <p:cNvPr id="25" name="Picture Placeholder 53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10965" y="1130311"/>
            <a:ext cx="362400" cy="360000"/>
          </a:xfrm>
          <a:prstGeom prst="rect">
            <a:avLst/>
          </a:prstGeom>
        </p:spPr>
      </p:pic>
      <p:pic>
        <p:nvPicPr>
          <p:cNvPr id="26" name="Picture Placeholder 60"/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04063" y="1130311"/>
            <a:ext cx="362400" cy="360000"/>
          </a:xfrm>
          <a:prstGeom prst="rect">
            <a:avLst/>
          </a:prstGeom>
        </p:spPr>
      </p:pic>
      <p:pic>
        <p:nvPicPr>
          <p:cNvPr id="27" name="Picture Placeholder 61"/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97161" y="1130311"/>
            <a:ext cx="362400" cy="360000"/>
          </a:xfrm>
          <a:prstGeom prst="rect">
            <a:avLst/>
          </a:prstGeom>
        </p:spPr>
      </p:pic>
      <p:pic>
        <p:nvPicPr>
          <p:cNvPr id="28" name="Picture Placeholder 64"/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90259" y="1130311"/>
            <a:ext cx="362400" cy="360000"/>
          </a:xfrm>
          <a:prstGeom prst="rect">
            <a:avLst/>
          </a:prstGeom>
        </p:spPr>
      </p:pic>
      <p:pic>
        <p:nvPicPr>
          <p:cNvPr id="29" name="Picture Placeholder 63"/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83358" y="717321"/>
            <a:ext cx="362400" cy="360000"/>
          </a:xfrm>
          <a:prstGeom prst="rect">
            <a:avLst/>
          </a:prstGeom>
        </p:spPr>
      </p:pic>
      <p:pic>
        <p:nvPicPr>
          <p:cNvPr id="30" name="Picture Placeholder 62"/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90259" y="717321"/>
            <a:ext cx="362400" cy="360000"/>
          </a:xfrm>
          <a:prstGeom prst="rect">
            <a:avLst/>
          </a:prstGeom>
        </p:spPr>
      </p:pic>
      <p:pic>
        <p:nvPicPr>
          <p:cNvPr id="32" name="Picture Placeholder 51"/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10965" y="717321"/>
            <a:ext cx="362400" cy="360000"/>
          </a:xfrm>
          <a:prstGeom prst="rect">
            <a:avLst/>
          </a:prstGeom>
        </p:spPr>
      </p:pic>
      <p:pic>
        <p:nvPicPr>
          <p:cNvPr id="34" name="Picture Placeholder 46"/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7867" y="717321"/>
            <a:ext cx="362400" cy="360000"/>
          </a:xfrm>
          <a:prstGeom prst="rect">
            <a:avLst/>
          </a:prstGeom>
        </p:spPr>
      </p:pic>
      <p:pic>
        <p:nvPicPr>
          <p:cNvPr id="36" name="Picture Placeholder 45"/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10965" y="304331"/>
            <a:ext cx="362400" cy="360000"/>
          </a:xfrm>
          <a:prstGeom prst="rect">
            <a:avLst/>
          </a:prstGeom>
        </p:spPr>
      </p:pic>
      <p:pic>
        <p:nvPicPr>
          <p:cNvPr id="37" name="Picture Placeholder 54"/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04063" y="304331"/>
            <a:ext cx="362400" cy="360000"/>
          </a:xfrm>
          <a:prstGeom prst="rect">
            <a:avLst/>
          </a:prstGeom>
        </p:spPr>
      </p:pic>
      <p:pic>
        <p:nvPicPr>
          <p:cNvPr id="38" name="Picture Placeholder 55"/>
          <p:cNvPicPr>
            <a:picLocks noChangeAspect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97161" y="304331"/>
            <a:ext cx="362400" cy="360000"/>
          </a:xfrm>
          <a:prstGeom prst="rect">
            <a:avLst/>
          </a:prstGeom>
        </p:spPr>
      </p:pic>
      <p:pic>
        <p:nvPicPr>
          <p:cNvPr id="39" name="Picture Placeholder 56"/>
          <p:cNvPicPr>
            <a:picLocks noChangeAspect="1"/>
          </p:cNvPicPr>
          <p:nvPr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490259" y="304331"/>
            <a:ext cx="362400" cy="360000"/>
          </a:xfrm>
          <a:prstGeom prst="rect">
            <a:avLst/>
          </a:prstGeom>
        </p:spPr>
      </p:pic>
      <p:pic>
        <p:nvPicPr>
          <p:cNvPr id="40" name="Picture Placeholder 57"/>
          <p:cNvPicPr>
            <a:picLocks noChangeAspect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83358" y="304331"/>
            <a:ext cx="362400" cy="360000"/>
          </a:xfrm>
          <a:prstGeom prst="rect">
            <a:avLst/>
          </a:prstGeom>
        </p:spPr>
      </p:pic>
      <p:pic>
        <p:nvPicPr>
          <p:cNvPr id="41" name="Picture Placeholder 8"/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883358" y="1130311"/>
            <a:ext cx="362400" cy="360000"/>
          </a:xfrm>
          <a:prstGeom prst="rect">
            <a:avLst/>
          </a:prstGeom>
        </p:spPr>
      </p:pic>
      <p:pic>
        <p:nvPicPr>
          <p:cNvPr id="42" name="Picture Placeholder 13"/>
          <p:cNvPicPr>
            <a:picLocks noChangeAspect="1"/>
          </p:cNvPicPr>
          <p:nvPr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4769" y="304331"/>
            <a:ext cx="362400" cy="360000"/>
          </a:xfrm>
          <a:prstGeom prst="rect">
            <a:avLst/>
          </a:prstGeom>
        </p:spPr>
      </p:pic>
      <p:pic>
        <p:nvPicPr>
          <p:cNvPr id="43" name="Picture Placeholder 15"/>
          <p:cNvPicPr>
            <a:picLocks noChangeAspect="1"/>
          </p:cNvPicPr>
          <p:nvPr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4769" y="717321"/>
            <a:ext cx="362400" cy="360000"/>
          </a:xfrm>
          <a:prstGeom prst="rect">
            <a:avLst/>
          </a:prstGeom>
        </p:spPr>
      </p:pic>
      <p:pic>
        <p:nvPicPr>
          <p:cNvPr id="44" name="Picture Placeholder 24"/>
          <p:cNvPicPr>
            <a:picLocks noChangeAspect="1"/>
          </p:cNvPicPr>
          <p:nvPr/>
        </p:nvPicPr>
        <p:blipFill>
          <a:blip r:embed="rId2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4771" y="1130311"/>
            <a:ext cx="351949" cy="349618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0013" y="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A</a:t>
            </a:r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7" cstate="print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2472" y="1038034"/>
            <a:ext cx="144549" cy="144549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2334" y="808151"/>
            <a:ext cx="144549" cy="14454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0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4725" y="823420"/>
            <a:ext cx="144549" cy="144549"/>
          </a:xfrm>
          <a:prstGeom prst="rect">
            <a:avLst/>
          </a:prstGeom>
        </p:spPr>
      </p:pic>
      <p:grpSp>
        <p:nvGrpSpPr>
          <p:cNvPr id="63" name="Group 62"/>
          <p:cNvGrpSpPr/>
          <p:nvPr/>
        </p:nvGrpSpPr>
        <p:grpSpPr>
          <a:xfrm>
            <a:off x="4612472" y="1255786"/>
            <a:ext cx="128987" cy="144549"/>
            <a:chOff x="1342380" y="4276015"/>
            <a:chExt cx="259539" cy="259539"/>
          </a:xfrm>
        </p:grpSpPr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27" cstate="print">
              <a:duotone>
                <a:prstClr val="black"/>
                <a:srgbClr val="92D05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42380" y="4276015"/>
              <a:ext cx="259539" cy="259539"/>
            </a:xfrm>
            <a:prstGeom prst="rect">
              <a:avLst/>
            </a:prstGeom>
          </p:spPr>
        </p:pic>
        <p:sp>
          <p:nvSpPr>
            <p:cNvPr id="65" name="Oval 64"/>
            <p:cNvSpPr/>
            <p:nvPr/>
          </p:nvSpPr>
          <p:spPr>
            <a:xfrm>
              <a:off x="1379560" y="4314301"/>
              <a:ext cx="180000" cy="18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2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410120" y="1586263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D</a:t>
            </a:r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0013" y="3294626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mtClean="0"/>
              <a:t>E</a:t>
            </a:r>
            <a:endParaRPr lang="en-US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15561" y="2518123"/>
            <a:ext cx="144000" cy="1440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15561" y="2709607"/>
            <a:ext cx="144000" cy="14400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15561" y="2916112"/>
            <a:ext cx="144000" cy="144000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855" y="2709607"/>
            <a:ext cx="144000" cy="14400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2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8855" y="2916112"/>
            <a:ext cx="144000" cy="144000"/>
          </a:xfrm>
          <a:prstGeom prst="rect">
            <a:avLst/>
          </a:prstGeom>
        </p:spPr>
      </p:pic>
      <p:grpSp>
        <p:nvGrpSpPr>
          <p:cNvPr id="79" name="Group 78"/>
          <p:cNvGrpSpPr/>
          <p:nvPr/>
        </p:nvGrpSpPr>
        <p:grpSpPr>
          <a:xfrm>
            <a:off x="1768855" y="2518123"/>
            <a:ext cx="144000" cy="144000"/>
            <a:chOff x="1643582" y="1118849"/>
            <a:chExt cx="270000" cy="270000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2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43582" y="1118849"/>
              <a:ext cx="270000" cy="270000"/>
            </a:xfrm>
            <a:prstGeom prst="rect">
              <a:avLst/>
            </a:prstGeom>
          </p:spPr>
        </p:pic>
        <p:sp>
          <p:nvSpPr>
            <p:cNvPr id="81" name="Oval 80"/>
            <p:cNvSpPr/>
            <p:nvPr/>
          </p:nvSpPr>
          <p:spPr>
            <a:xfrm>
              <a:off x="1688582" y="1168240"/>
              <a:ext cx="180000" cy="180000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ight Brace 5"/>
          <p:cNvSpPr/>
          <p:nvPr/>
        </p:nvSpPr>
        <p:spPr>
          <a:xfrm rot="5400000">
            <a:off x="4929766" y="3025452"/>
            <a:ext cx="82800" cy="5040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ight Brace 81"/>
          <p:cNvSpPr/>
          <p:nvPr/>
        </p:nvSpPr>
        <p:spPr>
          <a:xfrm rot="5400000">
            <a:off x="5154572" y="2842917"/>
            <a:ext cx="82800" cy="9720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54632" y="3296085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5081603" y="3343471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84" name="Right Brace 83"/>
          <p:cNvSpPr/>
          <p:nvPr/>
        </p:nvSpPr>
        <p:spPr>
          <a:xfrm rot="5400000">
            <a:off x="1747788" y="4997298"/>
            <a:ext cx="83094" cy="1079766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1679665" y="5555396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1820667" y="5509002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87" name="Right Brace 86"/>
          <p:cNvSpPr/>
          <p:nvPr/>
        </p:nvSpPr>
        <p:spPr>
          <a:xfrm rot="5400000">
            <a:off x="1887769" y="5145846"/>
            <a:ext cx="82800" cy="69345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Brace 87"/>
          <p:cNvSpPr/>
          <p:nvPr/>
        </p:nvSpPr>
        <p:spPr>
          <a:xfrm rot="16200000">
            <a:off x="1327884" y="4437683"/>
            <a:ext cx="82800" cy="1129666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1251708" y="4696658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92" name="Right Brace 91"/>
          <p:cNvSpPr/>
          <p:nvPr/>
        </p:nvSpPr>
        <p:spPr>
          <a:xfrm rot="5400000">
            <a:off x="4807662" y="4874954"/>
            <a:ext cx="18000" cy="9360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ight Brace 92"/>
          <p:cNvSpPr/>
          <p:nvPr/>
        </p:nvSpPr>
        <p:spPr>
          <a:xfrm rot="16200000">
            <a:off x="5875513" y="4753588"/>
            <a:ext cx="18000" cy="896844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4705800" y="5311459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5775081" y="4933554"/>
            <a:ext cx="227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/>
              <a:t>*</a:t>
            </a:r>
            <a:endParaRPr lang="en-US"/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2334" y="1022495"/>
            <a:ext cx="144549" cy="144549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2334" y="1251860"/>
            <a:ext cx="144549" cy="144549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5308" y="815269"/>
            <a:ext cx="144549" cy="144549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5308" y="1029613"/>
            <a:ext cx="144549" cy="144549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5308" y="1258978"/>
            <a:ext cx="144549" cy="14454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0580" y="815269"/>
            <a:ext cx="144549" cy="144549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0580" y="1029613"/>
            <a:ext cx="144549" cy="144549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0580" y="1258978"/>
            <a:ext cx="144549" cy="144549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416" y="2518123"/>
            <a:ext cx="144549" cy="144549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416" y="2709607"/>
            <a:ext cx="144549" cy="144549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6416" y="2916112"/>
            <a:ext cx="144549" cy="144549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9969" y="2518123"/>
            <a:ext cx="144549" cy="144549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9969" y="2709607"/>
            <a:ext cx="144549" cy="144549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28" cstate="print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9969" y="2916112"/>
            <a:ext cx="144549" cy="144549"/>
          </a:xfrm>
          <a:prstGeom prst="rect">
            <a:avLst/>
          </a:prstGeom>
        </p:spPr>
      </p:pic>
      <p:sp>
        <p:nvSpPr>
          <p:cNvPr id="117" name="TextBox 116"/>
          <p:cNvSpPr txBox="1"/>
          <p:nvPr/>
        </p:nvSpPr>
        <p:spPr>
          <a:xfrm>
            <a:off x="841883" y="52628"/>
            <a:ext cx="2532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000">
                <a:solidFill>
                  <a:srgbClr val="00B050"/>
                </a:solidFill>
              </a:rPr>
              <a:t>SSEA4  </a:t>
            </a:r>
            <a:r>
              <a:rPr lang="en-IE" sz="1000">
                <a:solidFill>
                  <a:srgbClr val="FF0000"/>
                </a:solidFill>
              </a:rPr>
              <a:t>Nanog </a:t>
            </a:r>
            <a:r>
              <a:rPr lang="en-IE" sz="1000">
                <a:solidFill>
                  <a:srgbClr val="00B050"/>
                </a:solidFill>
              </a:rPr>
              <a:t>TRA-1-60 </a:t>
            </a:r>
            <a:r>
              <a:rPr lang="en-IE" sz="1000">
                <a:solidFill>
                  <a:srgbClr val="FF0000"/>
                </a:solidFill>
              </a:rPr>
              <a:t>Oct4  </a:t>
            </a:r>
            <a:r>
              <a:rPr lang="en-IE" sz="1000">
                <a:solidFill>
                  <a:srgbClr val="00B050"/>
                </a:solidFill>
              </a:rPr>
              <a:t>TRA-1-81 </a:t>
            </a:r>
            <a:r>
              <a:rPr lang="en-IE" sz="1000">
                <a:solidFill>
                  <a:srgbClr val="FF0000"/>
                </a:solidFill>
              </a:rPr>
              <a:t>SOX2</a:t>
            </a:r>
            <a:endParaRPr lang="en-IE" sz="1000" dirty="0">
              <a:solidFill>
                <a:schemeClr val="bg2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432808" y="55716"/>
            <a:ext cx="5372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 dirty="0" err="1"/>
              <a:t>Colony</a:t>
            </a:r>
            <a:endParaRPr lang="en-US" sz="1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3410120" y="0"/>
            <a:ext cx="25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mtClean="0"/>
              <a:t>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8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</TotalTime>
  <Words>74</Words>
  <Application>Microsoft Office PowerPoint</Application>
  <PresentationFormat>Custom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39</cp:revision>
  <cp:lastPrinted>2021-08-18T11:30:27Z</cp:lastPrinted>
  <dcterms:created xsi:type="dcterms:W3CDTF">2021-06-01T08:17:51Z</dcterms:created>
  <dcterms:modified xsi:type="dcterms:W3CDTF">2022-09-27T09:26:26Z</dcterms:modified>
</cp:coreProperties>
</file>