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3240088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1" d="100"/>
          <a:sy n="171" d="100"/>
        </p:scale>
        <p:origin x="134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C0F3F-7DF7-4BBF-8EAE-E8CFC4AFA02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15888" y="1241425"/>
            <a:ext cx="7089776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414EE-9640-4E5E-9310-0C14370E0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5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530264"/>
            <a:ext cx="5143500" cy="1128031"/>
          </a:xfrm>
        </p:spPr>
        <p:txBody>
          <a:bodyPr anchor="b"/>
          <a:lstStyle>
            <a:lvl1pPr algn="ctr">
              <a:defRPr sz="283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1701796"/>
            <a:ext cx="5143500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6027" indent="0" algn="ctr">
              <a:buNone/>
              <a:defRPr sz="945"/>
            </a:lvl2pPr>
            <a:lvl3pPr marL="432054" indent="0" algn="ctr">
              <a:buNone/>
              <a:defRPr sz="851"/>
            </a:lvl3pPr>
            <a:lvl4pPr marL="648081" indent="0" algn="ctr">
              <a:buNone/>
              <a:defRPr sz="756"/>
            </a:lvl4pPr>
            <a:lvl5pPr marL="864108" indent="0" algn="ctr">
              <a:buNone/>
              <a:defRPr sz="756"/>
            </a:lvl5pPr>
            <a:lvl6pPr marL="1080135" indent="0" algn="ctr">
              <a:buNone/>
              <a:defRPr sz="756"/>
            </a:lvl6pPr>
            <a:lvl7pPr marL="1296162" indent="0" algn="ctr">
              <a:buNone/>
              <a:defRPr sz="756"/>
            </a:lvl7pPr>
            <a:lvl8pPr marL="1512189" indent="0" algn="ctr">
              <a:buNone/>
              <a:defRPr sz="756"/>
            </a:lvl8pPr>
            <a:lvl9pPr marL="1728216" indent="0" algn="ctr">
              <a:buNone/>
              <a:defRPr sz="75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6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2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172505"/>
            <a:ext cx="1478756" cy="274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172505"/>
            <a:ext cx="4350544" cy="27458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8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807773"/>
            <a:ext cx="5915025" cy="1347786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2168309"/>
            <a:ext cx="591502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1pPr>
            <a:lvl2pPr marL="21602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2054" indent="0">
              <a:buNone/>
              <a:defRPr sz="851">
                <a:solidFill>
                  <a:schemeClr val="tx1">
                    <a:tint val="75000"/>
                  </a:schemeClr>
                </a:solidFill>
              </a:defRPr>
            </a:lvl3pPr>
            <a:lvl4pPr marL="648081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410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8013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6162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218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821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9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862523"/>
            <a:ext cx="2914650" cy="20558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862523"/>
            <a:ext cx="2914650" cy="20558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6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72505"/>
            <a:ext cx="5915025" cy="62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794272"/>
            <a:ext cx="2901255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183532"/>
            <a:ext cx="2901255" cy="17407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794272"/>
            <a:ext cx="2915543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183532"/>
            <a:ext cx="2915543" cy="17407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0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9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9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16006"/>
            <a:ext cx="2211883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466513"/>
            <a:ext cx="3471863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972026"/>
            <a:ext cx="2211883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6027" indent="0">
              <a:buNone/>
              <a:defRPr sz="662"/>
            </a:lvl2pPr>
            <a:lvl3pPr marL="432054" indent="0">
              <a:buNone/>
              <a:defRPr sz="567"/>
            </a:lvl3pPr>
            <a:lvl4pPr marL="648081" indent="0">
              <a:buNone/>
              <a:defRPr sz="472"/>
            </a:lvl4pPr>
            <a:lvl5pPr marL="864108" indent="0">
              <a:buNone/>
              <a:defRPr sz="472"/>
            </a:lvl5pPr>
            <a:lvl6pPr marL="1080135" indent="0">
              <a:buNone/>
              <a:defRPr sz="472"/>
            </a:lvl6pPr>
            <a:lvl7pPr marL="1296162" indent="0">
              <a:buNone/>
              <a:defRPr sz="472"/>
            </a:lvl7pPr>
            <a:lvl8pPr marL="1512189" indent="0">
              <a:buNone/>
              <a:defRPr sz="472"/>
            </a:lvl8pPr>
            <a:lvl9pPr marL="1728216" indent="0">
              <a:buNone/>
              <a:defRPr sz="47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0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16006"/>
            <a:ext cx="2211883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466513"/>
            <a:ext cx="3471863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6027" indent="0">
              <a:buNone/>
              <a:defRPr sz="1323"/>
            </a:lvl2pPr>
            <a:lvl3pPr marL="432054" indent="0">
              <a:buNone/>
              <a:defRPr sz="1134"/>
            </a:lvl3pPr>
            <a:lvl4pPr marL="648081" indent="0">
              <a:buNone/>
              <a:defRPr sz="945"/>
            </a:lvl4pPr>
            <a:lvl5pPr marL="864108" indent="0">
              <a:buNone/>
              <a:defRPr sz="945"/>
            </a:lvl5pPr>
            <a:lvl6pPr marL="1080135" indent="0">
              <a:buNone/>
              <a:defRPr sz="945"/>
            </a:lvl6pPr>
            <a:lvl7pPr marL="1296162" indent="0">
              <a:buNone/>
              <a:defRPr sz="945"/>
            </a:lvl7pPr>
            <a:lvl8pPr marL="1512189" indent="0">
              <a:buNone/>
              <a:defRPr sz="945"/>
            </a:lvl8pPr>
            <a:lvl9pPr marL="1728216" indent="0">
              <a:buNone/>
              <a:defRPr sz="94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972026"/>
            <a:ext cx="2211883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6027" indent="0">
              <a:buNone/>
              <a:defRPr sz="662"/>
            </a:lvl2pPr>
            <a:lvl3pPr marL="432054" indent="0">
              <a:buNone/>
              <a:defRPr sz="567"/>
            </a:lvl3pPr>
            <a:lvl4pPr marL="648081" indent="0">
              <a:buNone/>
              <a:defRPr sz="472"/>
            </a:lvl4pPr>
            <a:lvl5pPr marL="864108" indent="0">
              <a:buNone/>
              <a:defRPr sz="472"/>
            </a:lvl5pPr>
            <a:lvl6pPr marL="1080135" indent="0">
              <a:buNone/>
              <a:defRPr sz="472"/>
            </a:lvl6pPr>
            <a:lvl7pPr marL="1296162" indent="0">
              <a:buNone/>
              <a:defRPr sz="472"/>
            </a:lvl7pPr>
            <a:lvl8pPr marL="1512189" indent="0">
              <a:buNone/>
              <a:defRPr sz="472"/>
            </a:lvl8pPr>
            <a:lvl9pPr marL="1728216" indent="0">
              <a:buNone/>
              <a:defRPr sz="47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1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72505"/>
            <a:ext cx="591502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862523"/>
            <a:ext cx="591502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3003082"/>
            <a:ext cx="1543050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3003082"/>
            <a:ext cx="2314575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3003082"/>
            <a:ext cx="1543050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2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2054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14" indent="-108014" algn="l" defTabSz="432054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4041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40068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6095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972122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9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6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3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836230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tif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tiff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tiff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Placeholder 2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00296" y="288689"/>
            <a:ext cx="362400" cy="360000"/>
          </a:xfrm>
          <a:prstGeom prst="rect">
            <a:avLst/>
          </a:prstGeom>
        </p:spPr>
      </p:pic>
      <p:pic>
        <p:nvPicPr>
          <p:cNvPr id="52" name="Picture Placeholder 2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02515" y="288689"/>
            <a:ext cx="362400" cy="360000"/>
          </a:xfrm>
          <a:prstGeom prst="rect">
            <a:avLst/>
          </a:prstGeom>
        </p:spPr>
      </p:pic>
      <p:pic>
        <p:nvPicPr>
          <p:cNvPr id="53" name="Picture Placeholder 2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04734" y="288689"/>
            <a:ext cx="362400" cy="360000"/>
          </a:xfrm>
          <a:prstGeom prst="rect">
            <a:avLst/>
          </a:prstGeom>
        </p:spPr>
      </p:pic>
      <p:pic>
        <p:nvPicPr>
          <p:cNvPr id="54" name="Picture Placeholder 2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06954" y="288689"/>
            <a:ext cx="362400" cy="360000"/>
          </a:xfrm>
          <a:prstGeom prst="rect">
            <a:avLst/>
          </a:prstGeom>
        </p:spPr>
      </p:pic>
      <p:pic>
        <p:nvPicPr>
          <p:cNvPr id="56" name="Picture Placeholder 27"/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2609174" y="288689"/>
            <a:ext cx="363099" cy="360000"/>
          </a:xfrm>
          <a:prstGeom prst="rect">
            <a:avLst/>
          </a:prstGeom>
        </p:spPr>
      </p:pic>
      <p:pic>
        <p:nvPicPr>
          <p:cNvPr id="57" name="Picture Placeholder 28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12091" y="296347"/>
            <a:ext cx="362400" cy="360000"/>
          </a:xfrm>
          <a:prstGeom prst="rect">
            <a:avLst/>
          </a:prstGeom>
        </p:spPr>
      </p:pic>
      <p:pic>
        <p:nvPicPr>
          <p:cNvPr id="58" name="Picture Placeholder 29"/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00296" y="707708"/>
            <a:ext cx="362400" cy="360000"/>
          </a:xfrm>
          <a:prstGeom prst="rect">
            <a:avLst/>
          </a:prstGeom>
        </p:spPr>
      </p:pic>
      <p:pic>
        <p:nvPicPr>
          <p:cNvPr id="59" name="Picture Placeholder 30"/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02515" y="707708"/>
            <a:ext cx="362400" cy="360000"/>
          </a:xfrm>
          <a:prstGeom prst="rect">
            <a:avLst/>
          </a:prstGeom>
        </p:spPr>
      </p:pic>
      <p:pic>
        <p:nvPicPr>
          <p:cNvPr id="60" name="Picture Placeholder 3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04734" y="707708"/>
            <a:ext cx="362400" cy="360000"/>
          </a:xfrm>
          <a:prstGeom prst="rect">
            <a:avLst/>
          </a:prstGeom>
        </p:spPr>
      </p:pic>
      <p:pic>
        <p:nvPicPr>
          <p:cNvPr id="61" name="Picture Placeholder 31"/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09173" y="707708"/>
            <a:ext cx="362400" cy="360000"/>
          </a:xfrm>
          <a:prstGeom prst="rect">
            <a:avLst/>
          </a:prstGeom>
        </p:spPr>
      </p:pic>
      <p:pic>
        <p:nvPicPr>
          <p:cNvPr id="62" name="Picture Placeholder 32"/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12091" y="707708"/>
            <a:ext cx="362400" cy="360000"/>
          </a:xfrm>
          <a:prstGeom prst="rect">
            <a:avLst/>
          </a:prstGeom>
        </p:spPr>
      </p:pic>
      <p:pic>
        <p:nvPicPr>
          <p:cNvPr id="63" name="Picture Placeholder 33"/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00296" y="1126727"/>
            <a:ext cx="362400" cy="360000"/>
          </a:xfrm>
          <a:prstGeom prst="rect">
            <a:avLst/>
          </a:prstGeom>
        </p:spPr>
      </p:pic>
      <p:pic>
        <p:nvPicPr>
          <p:cNvPr id="64" name="Picture Placeholder 34"/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02515" y="1126727"/>
            <a:ext cx="362400" cy="360000"/>
          </a:xfrm>
          <a:prstGeom prst="rect">
            <a:avLst/>
          </a:prstGeom>
        </p:spPr>
      </p:pic>
      <p:pic>
        <p:nvPicPr>
          <p:cNvPr id="65" name="Picture Placeholder 35"/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04734" y="1126727"/>
            <a:ext cx="362400" cy="360000"/>
          </a:xfrm>
          <a:prstGeom prst="rect">
            <a:avLst/>
          </a:prstGeom>
        </p:spPr>
      </p:pic>
      <p:pic>
        <p:nvPicPr>
          <p:cNvPr id="68" name="Picture Placeholder 36"/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06954" y="1126727"/>
            <a:ext cx="362400" cy="360000"/>
          </a:xfrm>
          <a:prstGeom prst="rect">
            <a:avLst/>
          </a:prstGeom>
        </p:spPr>
      </p:pic>
      <p:pic>
        <p:nvPicPr>
          <p:cNvPr id="69" name="Picture Placeholder 37"/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09173" y="1126727"/>
            <a:ext cx="362400" cy="360000"/>
          </a:xfrm>
          <a:prstGeom prst="rect">
            <a:avLst/>
          </a:prstGeom>
        </p:spPr>
      </p:pic>
      <p:pic>
        <p:nvPicPr>
          <p:cNvPr id="70" name="Picture Placeholder 4"/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06954" y="707708"/>
            <a:ext cx="362400" cy="360000"/>
          </a:xfrm>
          <a:prstGeom prst="rect">
            <a:avLst/>
          </a:prstGeom>
        </p:spPr>
      </p:pic>
      <p:pic>
        <p:nvPicPr>
          <p:cNvPr id="71" name="Picture Placeholder 2"/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12091" y="1126727"/>
            <a:ext cx="362400" cy="360000"/>
          </a:xfrm>
          <a:prstGeom prst="rect">
            <a:avLst/>
          </a:prstGeom>
        </p:spPr>
      </p:pic>
      <p:pic>
        <p:nvPicPr>
          <p:cNvPr id="72" name="Picture Placeholder 8"/>
          <p:cNvPicPr>
            <a:picLocks noChangeAspect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98076" y="288689"/>
            <a:ext cx="362400" cy="360000"/>
          </a:xfrm>
          <a:prstGeom prst="rect">
            <a:avLst/>
          </a:prstGeom>
        </p:spPr>
      </p:pic>
      <p:pic>
        <p:nvPicPr>
          <p:cNvPr id="73" name="Picture Placeholder 10"/>
          <p:cNvPicPr>
            <a:picLocks noChangeAspect="1"/>
          </p:cNvPicPr>
          <p:nvPr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98076" y="707708"/>
            <a:ext cx="362400" cy="360000"/>
          </a:xfrm>
          <a:prstGeom prst="rect">
            <a:avLst/>
          </a:prstGeom>
        </p:spPr>
      </p:pic>
      <p:pic>
        <p:nvPicPr>
          <p:cNvPr id="74" name="Picture Placeholder 16"/>
          <p:cNvPicPr>
            <a:picLocks noChangeAspect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98076" y="1126727"/>
            <a:ext cx="362400" cy="360000"/>
          </a:xfrm>
          <a:prstGeom prst="rect">
            <a:avLst/>
          </a:prstGeom>
        </p:spPr>
      </p:pic>
      <p:pic>
        <p:nvPicPr>
          <p:cNvPr id="116" name="Picture Placeholder 7"/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49364" y="2567492"/>
            <a:ext cx="792000" cy="511066"/>
          </a:xfrm>
          <a:prstGeom prst="rect">
            <a:avLst/>
          </a:prstGeom>
        </p:spPr>
      </p:pic>
      <p:pic>
        <p:nvPicPr>
          <p:cNvPr id="117" name="Picture Placeholder 8"/>
          <p:cNvPicPr>
            <a:picLocks noChangeAspect="1"/>
          </p:cNvPicPr>
          <p:nvPr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51551" y="1978080"/>
            <a:ext cx="792000" cy="511066"/>
          </a:xfrm>
          <a:prstGeom prst="rect">
            <a:avLst/>
          </a:prstGeom>
        </p:spPr>
      </p:pic>
      <p:pic>
        <p:nvPicPr>
          <p:cNvPr id="118" name="Picture Placeholder 9"/>
          <p:cNvPicPr>
            <a:picLocks noChangeAspect="1"/>
          </p:cNvPicPr>
          <p:nvPr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71665" y="2567492"/>
            <a:ext cx="792000" cy="511066"/>
          </a:xfrm>
          <a:prstGeom prst="rect">
            <a:avLst/>
          </a:prstGeom>
        </p:spPr>
      </p:pic>
      <p:pic>
        <p:nvPicPr>
          <p:cNvPr id="119" name="Picture Placeholder 10"/>
          <p:cNvPicPr>
            <a:picLocks noChangeAspect="1"/>
          </p:cNvPicPr>
          <p:nvPr/>
        </p:nvPicPr>
        <p:blipFill>
          <a:blip r:embed="rId2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71665" y="1987262"/>
            <a:ext cx="792000" cy="511066"/>
          </a:xfrm>
          <a:prstGeom prst="rect">
            <a:avLst/>
          </a:prstGeom>
        </p:spPr>
      </p:pic>
      <p:pic>
        <p:nvPicPr>
          <p:cNvPr id="123" name="Picture Placeholder 36"/>
          <p:cNvPicPr>
            <a:picLocks noChangeAspect="1"/>
          </p:cNvPicPr>
          <p:nvPr/>
        </p:nvPicPr>
        <p:blipFill>
          <a:blip r:embed="rId2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891779" y="2563942"/>
            <a:ext cx="792000" cy="511066"/>
          </a:xfrm>
          <a:prstGeom prst="rect">
            <a:avLst/>
          </a:prstGeom>
        </p:spPr>
      </p:pic>
      <p:pic>
        <p:nvPicPr>
          <p:cNvPr id="124" name="Picture Placeholder 35"/>
          <p:cNvPicPr>
            <a:picLocks noChangeAspect="1"/>
          </p:cNvPicPr>
          <p:nvPr/>
        </p:nvPicPr>
        <p:blipFill>
          <a:blip r:embed="rId2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891779" y="1987300"/>
            <a:ext cx="792000" cy="511066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919747" y="42468"/>
            <a:ext cx="2532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>
                <a:solidFill>
                  <a:srgbClr val="00B050"/>
                </a:solidFill>
              </a:rPr>
              <a:t>SSEA4  </a:t>
            </a:r>
            <a:r>
              <a:rPr lang="en-IE" sz="1000">
                <a:solidFill>
                  <a:srgbClr val="FF0000"/>
                </a:solidFill>
              </a:rPr>
              <a:t>Nanog </a:t>
            </a:r>
            <a:r>
              <a:rPr lang="en-IE" sz="1000">
                <a:solidFill>
                  <a:srgbClr val="00B050"/>
                </a:solidFill>
              </a:rPr>
              <a:t>TRA-1-60 </a:t>
            </a:r>
            <a:r>
              <a:rPr lang="en-IE" sz="1000">
                <a:solidFill>
                  <a:srgbClr val="FF0000"/>
                </a:solidFill>
              </a:rPr>
              <a:t>Oct4  </a:t>
            </a:r>
            <a:r>
              <a:rPr lang="en-IE" sz="1000">
                <a:solidFill>
                  <a:srgbClr val="00B050"/>
                </a:solidFill>
              </a:rPr>
              <a:t>TRA-1-81 </a:t>
            </a:r>
            <a:r>
              <a:rPr lang="en-IE" sz="1000">
                <a:solidFill>
                  <a:srgbClr val="FF0000"/>
                </a:solidFill>
              </a:rPr>
              <a:t>SOX2</a:t>
            </a:r>
            <a:endParaRPr lang="en-IE" sz="1000" dirty="0">
              <a:solidFill>
                <a:schemeClr val="bg2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87876" y="-1016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A</a:t>
            </a:r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510671" y="45556"/>
            <a:ext cx="537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 dirty="0" err="1"/>
              <a:t>Colony</a:t>
            </a:r>
            <a:endParaRPr lang="en-US" sz="1000" dirty="0"/>
          </a:p>
        </p:txBody>
      </p:sp>
      <p:sp>
        <p:nvSpPr>
          <p:cNvPr id="86" name="TextBox 85"/>
          <p:cNvSpPr txBox="1"/>
          <p:nvPr/>
        </p:nvSpPr>
        <p:spPr>
          <a:xfrm rot="16200000">
            <a:off x="111660" y="353237"/>
            <a:ext cx="71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/>
              <a:t>iPSC-4</a:t>
            </a:r>
            <a:endParaRPr lang="en-US" sz="1000" dirty="0"/>
          </a:p>
        </p:txBody>
      </p:sp>
      <p:sp>
        <p:nvSpPr>
          <p:cNvPr id="87" name="TextBox 86"/>
          <p:cNvSpPr txBox="1"/>
          <p:nvPr/>
        </p:nvSpPr>
        <p:spPr>
          <a:xfrm rot="16200000">
            <a:off x="116225" y="788934"/>
            <a:ext cx="71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/>
              <a:t>iPSC-5</a:t>
            </a:r>
            <a:endParaRPr lang="en-US" sz="1000" dirty="0"/>
          </a:p>
        </p:txBody>
      </p:sp>
      <p:sp>
        <p:nvSpPr>
          <p:cNvPr id="88" name="TextBox 87"/>
          <p:cNvSpPr txBox="1"/>
          <p:nvPr/>
        </p:nvSpPr>
        <p:spPr>
          <a:xfrm rot="16200000">
            <a:off x="122801" y="1155876"/>
            <a:ext cx="709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/>
              <a:t>iPSC-6</a:t>
            </a:r>
            <a:endParaRPr lang="en-US" sz="1000" dirty="0"/>
          </a:p>
        </p:txBody>
      </p:sp>
      <p:sp>
        <p:nvSpPr>
          <p:cNvPr id="89" name="TextBox 88"/>
          <p:cNvSpPr txBox="1"/>
          <p:nvPr/>
        </p:nvSpPr>
        <p:spPr>
          <a:xfrm>
            <a:off x="3487983" y="-1016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B</a:t>
            </a:r>
            <a:endParaRPr lang="en-US"/>
          </a:p>
        </p:txBody>
      </p:sp>
      <p:graphicFrame>
        <p:nvGraphicFramePr>
          <p:cNvPr id="120" name="Table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990419"/>
              </p:ext>
            </p:extLst>
          </p:nvPr>
        </p:nvGraphicFramePr>
        <p:xfrm>
          <a:off x="3820080" y="237217"/>
          <a:ext cx="2916000" cy="1200183"/>
        </p:xfrm>
        <a:graphic>
          <a:graphicData uri="http://schemas.openxmlformats.org/drawingml/2006/table">
            <a:tbl>
              <a:tblPr firstRow="1" firstCol="1" bandRow="1"/>
              <a:tblGrid>
                <a:gridCol w="621559">
                  <a:extLst>
                    <a:ext uri="{9D8B030D-6E8A-4147-A177-3AD203B41FA5}">
                      <a16:colId xmlns:a16="http://schemas.microsoft.com/office/drawing/2014/main" val="2239549382"/>
                    </a:ext>
                  </a:extLst>
                </a:gridCol>
                <a:gridCol w="687485">
                  <a:extLst>
                    <a:ext uri="{9D8B030D-6E8A-4147-A177-3AD203B41FA5}">
                      <a16:colId xmlns:a16="http://schemas.microsoft.com/office/drawing/2014/main" val="1237512415"/>
                    </a:ext>
                  </a:extLst>
                </a:gridCol>
                <a:gridCol w="491757">
                  <a:extLst>
                    <a:ext uri="{9D8B030D-6E8A-4147-A177-3AD203B41FA5}">
                      <a16:colId xmlns:a16="http://schemas.microsoft.com/office/drawing/2014/main" val="4294400210"/>
                    </a:ext>
                  </a:extLst>
                </a:gridCol>
                <a:gridCol w="574531">
                  <a:extLst>
                    <a:ext uri="{9D8B030D-6E8A-4147-A177-3AD203B41FA5}">
                      <a16:colId xmlns:a16="http://schemas.microsoft.com/office/drawing/2014/main" val="1648441314"/>
                    </a:ext>
                  </a:extLst>
                </a:gridCol>
                <a:gridCol w="540668">
                  <a:extLst>
                    <a:ext uri="{9D8B030D-6E8A-4147-A177-3AD203B41FA5}">
                      <a16:colId xmlns:a16="http://schemas.microsoft.com/office/drawing/2014/main" val="2503905085"/>
                    </a:ext>
                  </a:extLst>
                </a:gridCol>
              </a:tblGrid>
              <a:tr h="23907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smtClean="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fr-CH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Undifferentiated cells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745338"/>
                  </a:ext>
                </a:extLst>
              </a:tr>
              <a:tr h="29261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smtClean="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Self-renew</a:t>
                      </a:r>
                      <a:endParaRPr lang="en-US" sz="1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Ecto</a:t>
                      </a: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Meso</a:t>
                      </a: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</a:t>
                      </a: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175199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iPSC-4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260641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iPSC-5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984764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iPSC-6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52484"/>
                  </a:ext>
                </a:extLst>
              </a:tr>
            </a:tbl>
          </a:graphicData>
        </a:graphic>
      </p:graphicFrame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959431"/>
              </p:ext>
            </p:extLst>
          </p:nvPr>
        </p:nvGraphicFramePr>
        <p:xfrm>
          <a:off x="376360" y="1882290"/>
          <a:ext cx="2916000" cy="1198800"/>
        </p:xfrm>
        <a:graphic>
          <a:graphicData uri="http://schemas.openxmlformats.org/drawingml/2006/table">
            <a:tbl>
              <a:tblPr firstRow="1" firstCol="1" bandRow="1"/>
              <a:tblGrid>
                <a:gridCol w="621559">
                  <a:extLst>
                    <a:ext uri="{9D8B030D-6E8A-4147-A177-3AD203B41FA5}">
                      <a16:colId xmlns:a16="http://schemas.microsoft.com/office/drawing/2014/main" val="2239549382"/>
                    </a:ext>
                  </a:extLst>
                </a:gridCol>
                <a:gridCol w="687485">
                  <a:extLst>
                    <a:ext uri="{9D8B030D-6E8A-4147-A177-3AD203B41FA5}">
                      <a16:colId xmlns:a16="http://schemas.microsoft.com/office/drawing/2014/main" val="1237512415"/>
                    </a:ext>
                  </a:extLst>
                </a:gridCol>
                <a:gridCol w="491757">
                  <a:extLst>
                    <a:ext uri="{9D8B030D-6E8A-4147-A177-3AD203B41FA5}">
                      <a16:colId xmlns:a16="http://schemas.microsoft.com/office/drawing/2014/main" val="4294400210"/>
                    </a:ext>
                  </a:extLst>
                </a:gridCol>
                <a:gridCol w="574531">
                  <a:extLst>
                    <a:ext uri="{9D8B030D-6E8A-4147-A177-3AD203B41FA5}">
                      <a16:colId xmlns:a16="http://schemas.microsoft.com/office/drawing/2014/main" val="1648441314"/>
                    </a:ext>
                  </a:extLst>
                </a:gridCol>
                <a:gridCol w="540668">
                  <a:extLst>
                    <a:ext uri="{9D8B030D-6E8A-4147-A177-3AD203B41FA5}">
                      <a16:colId xmlns:a16="http://schemas.microsoft.com/office/drawing/2014/main" val="2503905085"/>
                    </a:ext>
                  </a:extLst>
                </a:gridCol>
              </a:tblGrid>
              <a:tr h="23210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fr-CH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Differentiated cells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653301"/>
                  </a:ext>
                </a:extLst>
              </a:tr>
              <a:tr h="36200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Self-renew</a:t>
                      </a:r>
                      <a:endParaRPr lang="en-US" sz="1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Ecto</a:t>
                      </a: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Meso</a:t>
                      </a: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</a:t>
                      </a: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17519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iPSC-4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4201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iPSC-5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50490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iPSC-6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865417"/>
                  </a:ext>
                </a:extLst>
              </a:tr>
            </a:tbl>
          </a:graphicData>
        </a:graphic>
      </p:graphicFrame>
      <p:sp>
        <p:nvSpPr>
          <p:cNvPr id="122" name="TextBox 121"/>
          <p:cNvSpPr txBox="1"/>
          <p:nvPr/>
        </p:nvSpPr>
        <p:spPr>
          <a:xfrm>
            <a:off x="87876" y="1742621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C</a:t>
            </a:r>
            <a:endParaRPr lang="en-US"/>
          </a:p>
        </p:txBody>
      </p:sp>
      <p:pic>
        <p:nvPicPr>
          <p:cNvPr id="131" name="Picture 130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24" y="2507963"/>
            <a:ext cx="144000" cy="144000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24" y="2699447"/>
            <a:ext cx="144000" cy="144000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424" y="2905952"/>
            <a:ext cx="144000" cy="144000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2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4981" y="2505730"/>
            <a:ext cx="144000" cy="144000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2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4981" y="2905952"/>
            <a:ext cx="144000" cy="144000"/>
          </a:xfrm>
          <a:prstGeom prst="rect">
            <a:avLst/>
          </a:prstGeom>
        </p:spPr>
      </p:pic>
      <p:grpSp>
        <p:nvGrpSpPr>
          <p:cNvPr id="136" name="Group 135"/>
          <p:cNvGrpSpPr/>
          <p:nvPr/>
        </p:nvGrpSpPr>
        <p:grpSpPr>
          <a:xfrm>
            <a:off x="1854981" y="2713295"/>
            <a:ext cx="144000" cy="144000"/>
            <a:chOff x="1643582" y="1118849"/>
            <a:chExt cx="270000" cy="270000"/>
          </a:xfrm>
        </p:grpSpPr>
        <p:pic>
          <p:nvPicPr>
            <p:cNvPr id="137" name="Picture 136"/>
            <p:cNvPicPr>
              <a:picLocks noChangeAspect="1"/>
            </p:cNvPicPr>
            <p:nvPr/>
          </p:nvPicPr>
          <p:blipFill>
            <a:blip r:embed="rId2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43582" y="1118849"/>
              <a:ext cx="270000" cy="270000"/>
            </a:xfrm>
            <a:prstGeom prst="rect">
              <a:avLst/>
            </a:prstGeom>
          </p:spPr>
        </p:pic>
        <p:sp>
          <p:nvSpPr>
            <p:cNvPr id="138" name="Oval 137"/>
            <p:cNvSpPr/>
            <p:nvPr/>
          </p:nvSpPr>
          <p:spPr>
            <a:xfrm>
              <a:off x="1688582" y="1168240"/>
              <a:ext cx="180000" cy="180000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9" name="Picture 138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4280" y="2507963"/>
            <a:ext cx="144549" cy="144549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4280" y="2905952"/>
            <a:ext cx="144549" cy="144549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7833" y="2507963"/>
            <a:ext cx="144549" cy="144549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7833" y="2699447"/>
            <a:ext cx="144549" cy="144549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7833" y="2905952"/>
            <a:ext cx="144549" cy="144549"/>
          </a:xfrm>
          <a:prstGeom prst="rect">
            <a:avLst/>
          </a:prstGeom>
        </p:spPr>
      </p:pic>
      <p:sp>
        <p:nvSpPr>
          <p:cNvPr id="144" name="TextBox 143"/>
          <p:cNvSpPr txBox="1"/>
          <p:nvPr/>
        </p:nvSpPr>
        <p:spPr>
          <a:xfrm>
            <a:off x="3487983" y="1576103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D</a:t>
            </a:r>
            <a:endParaRPr lang="en-US"/>
          </a:p>
        </p:txBody>
      </p:sp>
      <p:pic>
        <p:nvPicPr>
          <p:cNvPr id="145" name="Picture 144"/>
          <p:cNvPicPr>
            <a:picLocks noChangeAspect="1"/>
          </p:cNvPicPr>
          <p:nvPr/>
        </p:nvPicPr>
        <p:blipFill>
          <a:blip r:embed="rId29" cstate="print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0336" y="1027874"/>
            <a:ext cx="144549" cy="144549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198" y="797991"/>
            <a:ext cx="144549" cy="144549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198" y="1012335"/>
            <a:ext cx="144549" cy="144549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198" y="1241700"/>
            <a:ext cx="144549" cy="144549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3172" y="805109"/>
            <a:ext cx="144549" cy="144549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3172" y="1019453"/>
            <a:ext cx="144549" cy="144549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3172" y="1248818"/>
            <a:ext cx="144549" cy="144549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8444" y="805109"/>
            <a:ext cx="144549" cy="144549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8444" y="1019453"/>
            <a:ext cx="144549" cy="144549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8444" y="1248818"/>
            <a:ext cx="144549" cy="144549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29" cstate="print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4209" y="1248818"/>
            <a:ext cx="144549" cy="144549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29" cstate="print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0336" y="825302"/>
            <a:ext cx="144549" cy="144549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30" cstate="print"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4280" y="2712385"/>
            <a:ext cx="144549" cy="144549"/>
          </a:xfrm>
          <a:prstGeom prst="rect">
            <a:avLst/>
          </a:prstGeom>
        </p:spPr>
      </p:pic>
      <p:sp>
        <p:nvSpPr>
          <p:cNvPr id="158" name="TextBox 157"/>
          <p:cNvSpPr txBox="1"/>
          <p:nvPr/>
        </p:nvSpPr>
        <p:spPr>
          <a:xfrm>
            <a:off x="4208780" y="1730747"/>
            <a:ext cx="23842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/>
              <a:t>iPSC-4                     iPSC-5                     iPSC-6</a:t>
            </a:r>
            <a:endParaRPr lang="en-IE" sz="1000" dirty="0"/>
          </a:p>
        </p:txBody>
      </p:sp>
      <p:sp>
        <p:nvSpPr>
          <p:cNvPr id="159" name="TextBox 158"/>
          <p:cNvSpPr txBox="1"/>
          <p:nvPr/>
        </p:nvSpPr>
        <p:spPr>
          <a:xfrm rot="16200000">
            <a:off x="3383014" y="2404020"/>
            <a:ext cx="10864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>
                <a:solidFill>
                  <a:srgbClr val="FF0000"/>
                </a:solidFill>
              </a:rPr>
              <a:t>SOX17</a:t>
            </a:r>
            <a:r>
              <a:rPr lang="fr-CH" sz="1000"/>
              <a:t>  </a:t>
            </a:r>
            <a:r>
              <a:rPr lang="fr-CH" sz="1000" smtClean="0">
                <a:solidFill>
                  <a:schemeClr val="accent1"/>
                </a:solidFill>
              </a:rPr>
              <a:t>Hoechst</a:t>
            </a:r>
            <a:endParaRPr lang="en-US" sz="1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7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753</TotalTime>
  <Words>61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36</cp:revision>
  <cp:lastPrinted>2021-08-18T11:30:27Z</cp:lastPrinted>
  <dcterms:created xsi:type="dcterms:W3CDTF">2021-06-01T08:17:51Z</dcterms:created>
  <dcterms:modified xsi:type="dcterms:W3CDTF">2022-09-27T09:29:28Z</dcterms:modified>
</cp:coreProperties>
</file>