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5759450" cy="467995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114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Cystatin%20C%20in%20Research%20tools\Manuscript\Data%20manuscript\Figure%201\Partials\Table%2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Cystatin%20C%20in%20Research%20tools\Manuscript\Data%20manuscript\Figure%201\Partials\Table%2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Cystatin%20C%20in%20Research%20tools\Manuscript\Data%20manuscript\Figure%201\Partials\Table%2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Cystatin%20C%20in%20Research%20tools\Manuscript\Data%20manuscript\2-Journal%20of%20Parkinson's%20Disease\Figure%201\Partials\Figure%20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Cystatin%20C%20in%20Research%20tools\Manuscript\Data%20manuscript\2-Journal%20of%20Parkinson's%20Disease\Figure%201\Partials\Figure%20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mtClean="0"/>
              <a:t>MOs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dk1">
                <a:tint val="885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MO!$K$33:$R$33</c:f>
                <c:numCache>
                  <c:formatCode>General</c:formatCode>
                  <c:ptCount val="8"/>
                  <c:pt idx="0">
                    <c:v>1.8101933598375632</c:v>
                  </c:pt>
                  <c:pt idx="1">
                    <c:v>1.5318062323065984</c:v>
                  </c:pt>
                  <c:pt idx="2">
                    <c:v>3.5539388008236763</c:v>
                  </c:pt>
                  <c:pt idx="3">
                    <c:v>6.8562157065552451</c:v>
                  </c:pt>
                  <c:pt idx="4">
                    <c:v>1.4059420329444614</c:v>
                  </c:pt>
                  <c:pt idx="5">
                    <c:v>1.3739477185589433</c:v>
                  </c:pt>
                  <c:pt idx="6">
                    <c:v>2.8937581677350503</c:v>
                  </c:pt>
                  <c:pt idx="7">
                    <c:v>4.8558409616094771</c:v>
                  </c:pt>
                </c:numCache>
              </c:numRef>
            </c:plus>
            <c:minus>
              <c:numRef>
                <c:f>MO!$K$33:$R$33</c:f>
                <c:numCache>
                  <c:formatCode>General</c:formatCode>
                  <c:ptCount val="8"/>
                  <c:pt idx="0">
                    <c:v>1.8101933598375632</c:v>
                  </c:pt>
                  <c:pt idx="1">
                    <c:v>1.5318062323065984</c:v>
                  </c:pt>
                  <c:pt idx="2">
                    <c:v>3.5539388008236763</c:v>
                  </c:pt>
                  <c:pt idx="3">
                    <c:v>6.8562157065552451</c:v>
                  </c:pt>
                  <c:pt idx="4">
                    <c:v>1.4059420329444614</c:v>
                  </c:pt>
                  <c:pt idx="5">
                    <c:v>1.3739477185589433</c:v>
                  </c:pt>
                  <c:pt idx="6">
                    <c:v>2.8937581677350503</c:v>
                  </c:pt>
                  <c:pt idx="7">
                    <c:v>4.8558409616094771</c:v>
                  </c:pt>
                </c:numCache>
              </c:numRef>
            </c:minus>
            <c:spPr>
              <a:noFill/>
              <a:ln w="9525" cap="flat" cmpd="sng" algn="ctr">
                <a:solidFill>
                  <a:sysClr val="windowText" lastClr="000000"/>
                </a:solidFill>
                <a:round/>
              </a:ln>
              <a:effectLst/>
            </c:spPr>
          </c:errBars>
          <c:cat>
            <c:multiLvlStrRef>
              <c:f>MO!$K$30:$R$31</c:f>
              <c:multiLvlStrCache>
                <c:ptCount val="8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Mean</c:v>
                  </c:pt>
                  <c:pt idx="4">
                    <c:v>S4</c:v>
                  </c:pt>
                  <c:pt idx="5">
                    <c:v>S5</c:v>
                  </c:pt>
                  <c:pt idx="6">
                    <c:v>S6</c:v>
                  </c:pt>
                  <c:pt idx="7">
                    <c:v>Mean</c:v>
                  </c:pt>
                </c:lvl>
                <c:lvl>
                  <c:pt idx="0">
                    <c:v>iPD</c:v>
                  </c:pt>
                  <c:pt idx="4">
                    <c:v>Control</c:v>
                  </c:pt>
                </c:lvl>
              </c:multiLvlStrCache>
            </c:multiLvlStrRef>
          </c:cat>
          <c:val>
            <c:numRef>
              <c:f>MO!$K$32:$R$32</c:f>
              <c:numCache>
                <c:formatCode>0.00</c:formatCode>
                <c:ptCount val="8"/>
                <c:pt idx="0">
                  <c:v>20.079000000000001</c:v>
                </c:pt>
                <c:pt idx="1">
                  <c:v>22.683333333333334</c:v>
                </c:pt>
                <c:pt idx="2">
                  <c:v>9.7219999999999995</c:v>
                </c:pt>
                <c:pt idx="3">
                  <c:v>17.494777777777777</c:v>
                </c:pt>
                <c:pt idx="4">
                  <c:v>6.62</c:v>
                </c:pt>
                <c:pt idx="5">
                  <c:v>5.3083333333333336</c:v>
                </c:pt>
                <c:pt idx="6">
                  <c:v>14.297666666666666</c:v>
                </c:pt>
                <c:pt idx="7">
                  <c:v>8.7419999999999991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E8-4990-A614-CD50CD053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0606728"/>
        <c:axId val="400616240"/>
      </c:barChart>
      <c:catAx>
        <c:axId val="400606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16240"/>
        <c:crosses val="autoZero"/>
        <c:auto val="1"/>
        <c:lblAlgn val="ctr"/>
        <c:lblOffset val="100"/>
        <c:noMultiLvlLbl val="0"/>
      </c:catAx>
      <c:valAx>
        <c:axId val="400616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06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mtClean="0"/>
              <a:t>iPSCs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dk1">
                <a:tint val="885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iPSC!$L$33:$S$33</c:f>
                <c:numCache>
                  <c:formatCode>General</c:formatCode>
                  <c:ptCount val="8"/>
                  <c:pt idx="0">
                    <c:v>0.58395576316475728</c:v>
                  </c:pt>
                  <c:pt idx="1">
                    <c:v>1.5600840372663694</c:v>
                  </c:pt>
                  <c:pt idx="2">
                    <c:v>1.1737508253458233</c:v>
                  </c:pt>
                  <c:pt idx="3">
                    <c:v>0.97236627777198703</c:v>
                  </c:pt>
                  <c:pt idx="4">
                    <c:v>2.0712672449493335</c:v>
                  </c:pt>
                  <c:pt idx="5">
                    <c:v>2.4367223887837537</c:v>
                  </c:pt>
                  <c:pt idx="6">
                    <c:v>1.1698514877254007</c:v>
                  </c:pt>
                  <c:pt idx="7">
                    <c:v>1.3000560203029423</c:v>
                  </c:pt>
                </c:numCache>
              </c:numRef>
            </c:plus>
            <c:minus>
              <c:numRef>
                <c:f>iPSC!$L$33:$S$33</c:f>
                <c:numCache>
                  <c:formatCode>General</c:formatCode>
                  <c:ptCount val="8"/>
                  <c:pt idx="0">
                    <c:v>0.58395576316475728</c:v>
                  </c:pt>
                  <c:pt idx="1">
                    <c:v>1.5600840372663694</c:v>
                  </c:pt>
                  <c:pt idx="2">
                    <c:v>1.1737508253458233</c:v>
                  </c:pt>
                  <c:pt idx="3">
                    <c:v>0.97236627777198703</c:v>
                  </c:pt>
                  <c:pt idx="4">
                    <c:v>2.0712672449493335</c:v>
                  </c:pt>
                  <c:pt idx="5">
                    <c:v>2.4367223887837537</c:v>
                  </c:pt>
                  <c:pt idx="6">
                    <c:v>1.1698514877254007</c:v>
                  </c:pt>
                  <c:pt idx="7">
                    <c:v>1.3000560203029423</c:v>
                  </c:pt>
                </c:numCache>
              </c:numRef>
            </c:minus>
            <c:spPr>
              <a:noFill/>
              <a:ln w="9525" cap="flat" cmpd="sng" algn="ctr">
                <a:solidFill>
                  <a:sysClr val="windowText" lastClr="000000"/>
                </a:solidFill>
                <a:round/>
              </a:ln>
              <a:effectLst/>
            </c:spPr>
          </c:errBars>
          <c:cat>
            <c:multiLvlStrRef>
              <c:f>iPSC!$L$30:$S$31</c:f>
              <c:multiLvlStrCache>
                <c:ptCount val="8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Mean</c:v>
                  </c:pt>
                  <c:pt idx="4">
                    <c:v>S4</c:v>
                  </c:pt>
                  <c:pt idx="5">
                    <c:v>S5</c:v>
                  </c:pt>
                  <c:pt idx="6">
                    <c:v>S6</c:v>
                  </c:pt>
                  <c:pt idx="7">
                    <c:v>Mean</c:v>
                  </c:pt>
                </c:lvl>
                <c:lvl>
                  <c:pt idx="0">
                    <c:v>iPD</c:v>
                  </c:pt>
                  <c:pt idx="4">
                    <c:v>Control</c:v>
                  </c:pt>
                </c:lvl>
              </c:multiLvlStrCache>
            </c:multiLvlStrRef>
          </c:cat>
          <c:val>
            <c:numRef>
              <c:f>iPSC!$L$32:$S$32</c:f>
              <c:numCache>
                <c:formatCode>0.00</c:formatCode>
                <c:ptCount val="8"/>
                <c:pt idx="0">
                  <c:v>3.6626666666666665</c:v>
                </c:pt>
                <c:pt idx="1">
                  <c:v>1.8013666666666666</c:v>
                </c:pt>
                <c:pt idx="2">
                  <c:v>2.2439999999999998</c:v>
                </c:pt>
                <c:pt idx="3">
                  <c:v>2.5693444444444444</c:v>
                </c:pt>
                <c:pt idx="4">
                  <c:v>2.8969999999999998</c:v>
                </c:pt>
                <c:pt idx="5">
                  <c:v>3.8339999999999996</c:v>
                </c:pt>
                <c:pt idx="6">
                  <c:v>1.2650333333333335</c:v>
                </c:pt>
                <c:pt idx="7">
                  <c:v>2.6653444444444445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22-45F7-B1F5-55CFD9EC57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9011760"/>
        <c:axId val="569016352"/>
      </c:barChart>
      <c:catAx>
        <c:axId val="56901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016352"/>
        <c:crosses val="autoZero"/>
        <c:auto val="1"/>
        <c:lblAlgn val="ctr"/>
        <c:lblOffset val="100"/>
        <c:noMultiLvlLbl val="0"/>
      </c:catAx>
      <c:valAx>
        <c:axId val="569016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011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mtClean="0"/>
              <a:t>NESCs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dk1">
                <a:tint val="885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NESC!$K$33:$R$33</c:f>
                <c:numCache>
                  <c:formatCode>General</c:formatCode>
                  <c:ptCount val="8"/>
                  <c:pt idx="0">
                    <c:v>1.4955308422095455</c:v>
                  </c:pt>
                  <c:pt idx="1">
                    <c:v>1.7005614759053349</c:v>
                  </c:pt>
                  <c:pt idx="2">
                    <c:v>1.4749414677651946</c:v>
                  </c:pt>
                  <c:pt idx="3">
                    <c:v>1.0069276841517065</c:v>
                  </c:pt>
                  <c:pt idx="4">
                    <c:v>1.0631185258474336</c:v>
                  </c:pt>
                  <c:pt idx="5">
                    <c:v>1.623128768767288</c:v>
                  </c:pt>
                  <c:pt idx="6">
                    <c:v>6.9910345681689439</c:v>
                  </c:pt>
                  <c:pt idx="7">
                    <c:v>5.9144959899229681</c:v>
                  </c:pt>
                </c:numCache>
              </c:numRef>
            </c:plus>
            <c:minus>
              <c:numRef>
                <c:f>NESC!$K$33:$R$33</c:f>
                <c:numCache>
                  <c:formatCode>General</c:formatCode>
                  <c:ptCount val="8"/>
                  <c:pt idx="0">
                    <c:v>1.4955308422095455</c:v>
                  </c:pt>
                  <c:pt idx="1">
                    <c:v>1.7005614759053349</c:v>
                  </c:pt>
                  <c:pt idx="2">
                    <c:v>1.4749414677651946</c:v>
                  </c:pt>
                  <c:pt idx="3">
                    <c:v>1.0069276841517065</c:v>
                  </c:pt>
                  <c:pt idx="4">
                    <c:v>1.0631185258474336</c:v>
                  </c:pt>
                  <c:pt idx="5">
                    <c:v>1.623128768767288</c:v>
                  </c:pt>
                  <c:pt idx="6">
                    <c:v>6.9910345681689439</c:v>
                  </c:pt>
                  <c:pt idx="7">
                    <c:v>5.9144959899229681</c:v>
                  </c:pt>
                </c:numCache>
              </c:numRef>
            </c:minus>
            <c:spPr>
              <a:noFill/>
              <a:ln w="9525" cap="flat" cmpd="sng" algn="ctr">
                <a:solidFill>
                  <a:sysClr val="windowText" lastClr="000000"/>
                </a:solidFill>
                <a:round/>
              </a:ln>
              <a:effectLst/>
            </c:spPr>
          </c:errBars>
          <c:cat>
            <c:multiLvlStrRef>
              <c:f>NESC!$K$30:$R$31</c:f>
              <c:multiLvlStrCache>
                <c:ptCount val="8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Mean</c:v>
                  </c:pt>
                  <c:pt idx="4">
                    <c:v>S4</c:v>
                  </c:pt>
                  <c:pt idx="5">
                    <c:v>S5</c:v>
                  </c:pt>
                  <c:pt idx="6">
                    <c:v>S6</c:v>
                  </c:pt>
                  <c:pt idx="7">
                    <c:v>Mean</c:v>
                  </c:pt>
                </c:lvl>
                <c:lvl>
                  <c:pt idx="0">
                    <c:v>iPD</c:v>
                  </c:pt>
                  <c:pt idx="4">
                    <c:v>Control</c:v>
                  </c:pt>
                </c:lvl>
              </c:multiLvlStrCache>
            </c:multiLvlStrRef>
          </c:cat>
          <c:val>
            <c:numRef>
              <c:f>NESC!$K$32:$R$32</c:f>
              <c:numCache>
                <c:formatCode>0.00</c:formatCode>
                <c:ptCount val="8"/>
                <c:pt idx="0">
                  <c:v>6.6364999999999998</c:v>
                </c:pt>
                <c:pt idx="1">
                  <c:v>4.7746666666666666</c:v>
                </c:pt>
                <c:pt idx="2">
                  <c:v>6.3703333333333321</c:v>
                </c:pt>
                <c:pt idx="3">
                  <c:v>5.9271666666666656</c:v>
                </c:pt>
                <c:pt idx="4">
                  <c:v>7.7929999999999993</c:v>
                </c:pt>
                <c:pt idx="5">
                  <c:v>8.4009999999999998</c:v>
                </c:pt>
                <c:pt idx="6">
                  <c:v>18.327666666666669</c:v>
                </c:pt>
                <c:pt idx="7">
                  <c:v>11.507222222222223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98-47A0-ABA9-FF3239B1CB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8576368"/>
        <c:axId val="568578664"/>
      </c:barChart>
      <c:catAx>
        <c:axId val="56857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8578664"/>
        <c:crosses val="autoZero"/>
        <c:auto val="1"/>
        <c:lblAlgn val="ctr"/>
        <c:lblOffset val="100"/>
        <c:noMultiLvlLbl val="0"/>
      </c:catAx>
      <c:valAx>
        <c:axId val="568578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8576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Serum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Serum!$B$15:$I$15</c:f>
                <c:numCache>
                  <c:formatCode>General</c:formatCode>
                  <c:ptCount val="8"/>
                  <c:pt idx="3">
                    <c:v>0.28056120517990502</c:v>
                  </c:pt>
                  <c:pt idx="7">
                    <c:v>0.12772769508998436</c:v>
                  </c:pt>
                </c:numCache>
              </c:numRef>
            </c:plus>
            <c:minus>
              <c:numRef>
                <c:f>Serum!$B$15:$I$15</c:f>
                <c:numCache>
                  <c:formatCode>General</c:formatCode>
                  <c:ptCount val="8"/>
                  <c:pt idx="3">
                    <c:v>0.28056120517990502</c:v>
                  </c:pt>
                  <c:pt idx="7">
                    <c:v>0.12772769508998436</c:v>
                  </c:pt>
                </c:numCache>
              </c:numRef>
            </c:minus>
            <c:spPr>
              <a:noFill/>
              <a:ln w="6350" cap="flat" cmpd="sng" algn="ctr">
                <a:solidFill>
                  <a:schemeClr val="dk1"/>
                </a:solidFill>
                <a:prstDash val="solid"/>
                <a:miter lim="800000"/>
              </a:ln>
              <a:effectLst/>
            </c:spPr>
          </c:errBars>
          <c:cat>
            <c:multiLvlStrRef>
              <c:f>Serum!$B$12:$I$13</c:f>
              <c:multiLvlStrCache>
                <c:ptCount val="8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Mean</c:v>
                  </c:pt>
                  <c:pt idx="4">
                    <c:v>S4</c:v>
                  </c:pt>
                  <c:pt idx="5">
                    <c:v>S5</c:v>
                  </c:pt>
                  <c:pt idx="6">
                    <c:v>S6</c:v>
                  </c:pt>
                  <c:pt idx="7">
                    <c:v>Mean</c:v>
                  </c:pt>
                </c:lvl>
                <c:lvl>
                  <c:pt idx="0">
                    <c:v>iPD</c:v>
                  </c:pt>
                  <c:pt idx="4">
                    <c:v>Control</c:v>
                  </c:pt>
                </c:lvl>
              </c:multiLvlStrCache>
            </c:multiLvlStrRef>
          </c:cat>
          <c:val>
            <c:numRef>
              <c:f>Serum!$B$14:$I$14</c:f>
              <c:numCache>
                <c:formatCode>0.00</c:formatCode>
                <c:ptCount val="8"/>
                <c:pt idx="0">
                  <c:v>2.3993679999999999</c:v>
                </c:pt>
                <c:pt idx="1">
                  <c:v>2.0418780000000001</c:v>
                </c:pt>
                <c:pt idx="2">
                  <c:v>1.8460640000000001</c:v>
                </c:pt>
                <c:pt idx="3">
                  <c:v>2.0957699999999999</c:v>
                </c:pt>
                <c:pt idx="4">
                  <c:v>1.7550050000000001</c:v>
                </c:pt>
                <c:pt idx="5">
                  <c:v>1.91086</c:v>
                </c:pt>
                <c:pt idx="6">
                  <c:v>2.0082180000000003</c:v>
                </c:pt>
                <c:pt idx="7">
                  <c:v>1.8913610000000001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F5-45A3-90CC-F2773A792F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5054968"/>
        <c:axId val="505046768"/>
      </c:barChart>
      <c:catAx>
        <c:axId val="505054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046768"/>
        <c:crosses val="autoZero"/>
        <c:auto val="1"/>
        <c:lblAlgn val="ctr"/>
        <c:lblOffset val="100"/>
        <c:noMultiLvlLbl val="0"/>
      </c:catAx>
      <c:valAx>
        <c:axId val="50504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054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Plasma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dk1">
                <a:tint val="885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Plasma!$B$16:$I$16</c:f>
                <c:numCache>
                  <c:formatCode>General</c:formatCode>
                  <c:ptCount val="8"/>
                  <c:pt idx="3">
                    <c:v>0.49563029166607458</c:v>
                  </c:pt>
                  <c:pt idx="7">
                    <c:v>0.25208749729078772</c:v>
                  </c:pt>
                </c:numCache>
              </c:numRef>
            </c:plus>
            <c:minus>
              <c:numRef>
                <c:f>Plasma!$B$16:$I$16</c:f>
                <c:numCache>
                  <c:formatCode>General</c:formatCode>
                  <c:ptCount val="8"/>
                  <c:pt idx="3">
                    <c:v>0.49563029166607458</c:v>
                  </c:pt>
                  <c:pt idx="7">
                    <c:v>0.25208749729078772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multiLvlStrRef>
              <c:f>Plasma!$B$13:$I$14</c:f>
              <c:multiLvlStrCache>
                <c:ptCount val="8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Mean</c:v>
                  </c:pt>
                  <c:pt idx="4">
                    <c:v>S4</c:v>
                  </c:pt>
                  <c:pt idx="5">
                    <c:v>S5</c:v>
                  </c:pt>
                  <c:pt idx="6">
                    <c:v>S6</c:v>
                  </c:pt>
                  <c:pt idx="7">
                    <c:v>Mean</c:v>
                  </c:pt>
                </c:lvl>
                <c:lvl>
                  <c:pt idx="0">
                    <c:v>iPD</c:v>
                  </c:pt>
                  <c:pt idx="4">
                    <c:v>Control</c:v>
                  </c:pt>
                </c:lvl>
              </c:multiLvlStrCache>
            </c:multiLvlStrRef>
          </c:cat>
          <c:val>
            <c:numRef>
              <c:f>Plasma!$B$15:$I$15</c:f>
              <c:numCache>
                <c:formatCode>0.0</c:formatCode>
                <c:ptCount val="8"/>
                <c:pt idx="0">
                  <c:v>2.6909549999999998</c:v>
                </c:pt>
                <c:pt idx="1">
                  <c:v>1.9309690000000002</c:v>
                </c:pt>
                <c:pt idx="2">
                  <c:v>1.759814</c:v>
                </c:pt>
                <c:pt idx="3" formatCode="0.00">
                  <c:v>2.127246</c:v>
                </c:pt>
                <c:pt idx="4">
                  <c:v>1.75946</c:v>
                </c:pt>
                <c:pt idx="5">
                  <c:v>2.0341339999999999</c:v>
                </c:pt>
                <c:pt idx="6">
                  <c:v>2.2629389999999998</c:v>
                </c:pt>
                <c:pt idx="7" formatCode="0.00">
                  <c:v>2.0188443333333335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F3-4347-A285-82B35FC8BC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0606400"/>
        <c:axId val="400610992"/>
      </c:barChart>
      <c:catAx>
        <c:axId val="40060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10992"/>
        <c:crosses val="autoZero"/>
        <c:auto val="1"/>
        <c:lblAlgn val="ctr"/>
        <c:lblOffset val="100"/>
        <c:noMultiLvlLbl val="0"/>
      </c:catAx>
      <c:valAx>
        <c:axId val="40061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06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B563C-4410-4D7E-9587-A59E97F70E44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436C2-6DA3-4132-A5F2-0FF525CD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19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22188-3E67-4057-B4B3-1064523847D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68425" y="1241425"/>
            <a:ext cx="41211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BD5DA-E43D-4C1E-8C02-D55C340C9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6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5656" rtl="0" eaLnBrk="1" latinLnBrk="0" hangingPunct="1">
      <a:defRPr sz="703" kern="1200">
        <a:solidFill>
          <a:schemeClr val="tx1"/>
        </a:solidFill>
        <a:latin typeface="+mn-lt"/>
        <a:ea typeface="+mn-ea"/>
        <a:cs typeface="+mn-cs"/>
      </a:defRPr>
    </a:lvl1pPr>
    <a:lvl2pPr marL="267828" algn="l" defTabSz="535656" rtl="0" eaLnBrk="1" latinLnBrk="0" hangingPunct="1">
      <a:defRPr sz="703" kern="1200">
        <a:solidFill>
          <a:schemeClr val="tx1"/>
        </a:solidFill>
        <a:latin typeface="+mn-lt"/>
        <a:ea typeface="+mn-ea"/>
        <a:cs typeface="+mn-cs"/>
      </a:defRPr>
    </a:lvl2pPr>
    <a:lvl3pPr marL="535656" algn="l" defTabSz="535656" rtl="0" eaLnBrk="1" latinLnBrk="0" hangingPunct="1">
      <a:defRPr sz="703" kern="1200">
        <a:solidFill>
          <a:schemeClr val="tx1"/>
        </a:solidFill>
        <a:latin typeface="+mn-lt"/>
        <a:ea typeface="+mn-ea"/>
        <a:cs typeface="+mn-cs"/>
      </a:defRPr>
    </a:lvl3pPr>
    <a:lvl4pPr marL="803483" algn="l" defTabSz="535656" rtl="0" eaLnBrk="1" latinLnBrk="0" hangingPunct="1">
      <a:defRPr sz="703" kern="1200">
        <a:solidFill>
          <a:schemeClr val="tx1"/>
        </a:solidFill>
        <a:latin typeface="+mn-lt"/>
        <a:ea typeface="+mn-ea"/>
        <a:cs typeface="+mn-cs"/>
      </a:defRPr>
    </a:lvl4pPr>
    <a:lvl5pPr marL="1071311" algn="l" defTabSz="535656" rtl="0" eaLnBrk="1" latinLnBrk="0" hangingPunct="1">
      <a:defRPr sz="703" kern="1200">
        <a:solidFill>
          <a:schemeClr val="tx1"/>
        </a:solidFill>
        <a:latin typeface="+mn-lt"/>
        <a:ea typeface="+mn-ea"/>
        <a:cs typeface="+mn-cs"/>
      </a:defRPr>
    </a:lvl5pPr>
    <a:lvl6pPr marL="1339139" algn="l" defTabSz="535656" rtl="0" eaLnBrk="1" latinLnBrk="0" hangingPunct="1">
      <a:defRPr sz="703" kern="1200">
        <a:solidFill>
          <a:schemeClr val="tx1"/>
        </a:solidFill>
        <a:latin typeface="+mn-lt"/>
        <a:ea typeface="+mn-ea"/>
        <a:cs typeface="+mn-cs"/>
      </a:defRPr>
    </a:lvl6pPr>
    <a:lvl7pPr marL="1606967" algn="l" defTabSz="535656" rtl="0" eaLnBrk="1" latinLnBrk="0" hangingPunct="1">
      <a:defRPr sz="703" kern="1200">
        <a:solidFill>
          <a:schemeClr val="tx1"/>
        </a:solidFill>
        <a:latin typeface="+mn-lt"/>
        <a:ea typeface="+mn-ea"/>
        <a:cs typeface="+mn-cs"/>
      </a:defRPr>
    </a:lvl7pPr>
    <a:lvl8pPr marL="1874794" algn="l" defTabSz="535656" rtl="0" eaLnBrk="1" latinLnBrk="0" hangingPunct="1">
      <a:defRPr sz="703" kern="1200">
        <a:solidFill>
          <a:schemeClr val="tx1"/>
        </a:solidFill>
        <a:latin typeface="+mn-lt"/>
        <a:ea typeface="+mn-ea"/>
        <a:cs typeface="+mn-cs"/>
      </a:defRPr>
    </a:lvl8pPr>
    <a:lvl9pPr marL="2142622" algn="l" defTabSz="535656" rtl="0" eaLnBrk="1" latinLnBrk="0" hangingPunct="1">
      <a:defRPr sz="7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59" y="765909"/>
            <a:ext cx="4895533" cy="1629316"/>
          </a:xfrm>
        </p:spPr>
        <p:txBody>
          <a:bodyPr anchor="b"/>
          <a:lstStyle>
            <a:lvl1pPr algn="ctr">
              <a:defRPr sz="37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931" y="2458058"/>
            <a:ext cx="4319588" cy="1129904"/>
          </a:xfrm>
        </p:spPr>
        <p:txBody>
          <a:bodyPr/>
          <a:lstStyle>
            <a:lvl1pPr marL="0" indent="0" algn="ctr">
              <a:buNone/>
              <a:defRPr sz="1512"/>
            </a:lvl1pPr>
            <a:lvl2pPr marL="287990" indent="0" algn="ctr">
              <a:buNone/>
              <a:defRPr sz="1260"/>
            </a:lvl2pPr>
            <a:lvl3pPr marL="575981" indent="0" algn="ctr">
              <a:buNone/>
              <a:defRPr sz="1134"/>
            </a:lvl3pPr>
            <a:lvl4pPr marL="863971" indent="0" algn="ctr">
              <a:buNone/>
              <a:defRPr sz="1008"/>
            </a:lvl4pPr>
            <a:lvl5pPr marL="1151961" indent="0" algn="ctr">
              <a:buNone/>
              <a:defRPr sz="1008"/>
            </a:lvl5pPr>
            <a:lvl6pPr marL="1439951" indent="0" algn="ctr">
              <a:buNone/>
              <a:defRPr sz="1008"/>
            </a:lvl6pPr>
            <a:lvl7pPr marL="1727942" indent="0" algn="ctr">
              <a:buNone/>
              <a:defRPr sz="1008"/>
            </a:lvl7pPr>
            <a:lvl8pPr marL="2015932" indent="0" algn="ctr">
              <a:buNone/>
              <a:defRPr sz="1008"/>
            </a:lvl8pPr>
            <a:lvl9pPr marL="2303922" indent="0" algn="ctr">
              <a:buNone/>
              <a:defRPr sz="1008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6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80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21607" y="249164"/>
            <a:ext cx="1241881" cy="39660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963" y="249164"/>
            <a:ext cx="3653651" cy="396604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3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7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63" y="1166739"/>
            <a:ext cx="4967526" cy="1946729"/>
          </a:xfrm>
        </p:spPr>
        <p:txBody>
          <a:bodyPr anchor="b"/>
          <a:lstStyle>
            <a:lvl1pPr>
              <a:defRPr sz="37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63" y="3131884"/>
            <a:ext cx="4967526" cy="1023739"/>
          </a:xfrm>
        </p:spPr>
        <p:txBody>
          <a:bodyPr/>
          <a:lstStyle>
            <a:lvl1pPr marL="0" indent="0">
              <a:buNone/>
              <a:defRPr sz="1512">
                <a:solidFill>
                  <a:schemeClr val="tx1"/>
                </a:solidFill>
              </a:defRPr>
            </a:lvl1pPr>
            <a:lvl2pPr marL="28799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2pPr>
            <a:lvl3pPr marL="57598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3pPr>
            <a:lvl4pPr marL="863971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4pPr>
            <a:lvl5pPr marL="1151961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5pPr>
            <a:lvl6pPr marL="1439951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6pPr>
            <a:lvl7pPr marL="1727942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7pPr>
            <a:lvl8pPr marL="2015932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8pPr>
            <a:lvl9pPr marL="2303922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0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962" y="1245820"/>
            <a:ext cx="2447766" cy="296938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15722" y="1245820"/>
            <a:ext cx="2447766" cy="296938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4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2" y="249165"/>
            <a:ext cx="4967526" cy="9045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713" y="1147238"/>
            <a:ext cx="2436517" cy="562244"/>
          </a:xfrm>
        </p:spPr>
        <p:txBody>
          <a:bodyPr anchor="b"/>
          <a:lstStyle>
            <a:lvl1pPr marL="0" indent="0">
              <a:buNone/>
              <a:defRPr sz="1512" b="1"/>
            </a:lvl1pPr>
            <a:lvl2pPr marL="287990" indent="0">
              <a:buNone/>
              <a:defRPr sz="1260" b="1"/>
            </a:lvl2pPr>
            <a:lvl3pPr marL="575981" indent="0">
              <a:buNone/>
              <a:defRPr sz="1134" b="1"/>
            </a:lvl3pPr>
            <a:lvl4pPr marL="863971" indent="0">
              <a:buNone/>
              <a:defRPr sz="1008" b="1"/>
            </a:lvl4pPr>
            <a:lvl5pPr marL="1151961" indent="0">
              <a:buNone/>
              <a:defRPr sz="1008" b="1"/>
            </a:lvl5pPr>
            <a:lvl6pPr marL="1439951" indent="0">
              <a:buNone/>
              <a:defRPr sz="1008" b="1"/>
            </a:lvl6pPr>
            <a:lvl7pPr marL="1727942" indent="0">
              <a:buNone/>
              <a:defRPr sz="1008" b="1"/>
            </a:lvl7pPr>
            <a:lvl8pPr marL="2015932" indent="0">
              <a:buNone/>
              <a:defRPr sz="1008" b="1"/>
            </a:lvl8pPr>
            <a:lvl9pPr marL="2303922" indent="0">
              <a:buNone/>
              <a:defRPr sz="1008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713" y="1709482"/>
            <a:ext cx="2436517" cy="251439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5722" y="1147238"/>
            <a:ext cx="2448516" cy="562244"/>
          </a:xfrm>
        </p:spPr>
        <p:txBody>
          <a:bodyPr anchor="b"/>
          <a:lstStyle>
            <a:lvl1pPr marL="0" indent="0">
              <a:buNone/>
              <a:defRPr sz="1512" b="1"/>
            </a:lvl1pPr>
            <a:lvl2pPr marL="287990" indent="0">
              <a:buNone/>
              <a:defRPr sz="1260" b="1"/>
            </a:lvl2pPr>
            <a:lvl3pPr marL="575981" indent="0">
              <a:buNone/>
              <a:defRPr sz="1134" b="1"/>
            </a:lvl3pPr>
            <a:lvl4pPr marL="863971" indent="0">
              <a:buNone/>
              <a:defRPr sz="1008" b="1"/>
            </a:lvl4pPr>
            <a:lvl5pPr marL="1151961" indent="0">
              <a:buNone/>
              <a:defRPr sz="1008" b="1"/>
            </a:lvl5pPr>
            <a:lvl6pPr marL="1439951" indent="0">
              <a:buNone/>
              <a:defRPr sz="1008" b="1"/>
            </a:lvl6pPr>
            <a:lvl7pPr marL="1727942" indent="0">
              <a:buNone/>
              <a:defRPr sz="1008" b="1"/>
            </a:lvl7pPr>
            <a:lvl8pPr marL="2015932" indent="0">
              <a:buNone/>
              <a:defRPr sz="1008" b="1"/>
            </a:lvl8pPr>
            <a:lvl9pPr marL="2303922" indent="0">
              <a:buNone/>
              <a:defRPr sz="1008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15722" y="1709482"/>
            <a:ext cx="2448516" cy="251439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98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81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0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2" y="311997"/>
            <a:ext cx="1857573" cy="1091988"/>
          </a:xfrm>
        </p:spPr>
        <p:txBody>
          <a:bodyPr anchor="b"/>
          <a:lstStyle>
            <a:lvl1pPr>
              <a:defRPr sz="201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516" y="673827"/>
            <a:ext cx="2915722" cy="3325798"/>
          </a:xfrm>
        </p:spPr>
        <p:txBody>
          <a:bodyPr/>
          <a:lstStyle>
            <a:lvl1pPr>
              <a:defRPr sz="2016"/>
            </a:lvl1pPr>
            <a:lvl2pPr>
              <a:defRPr sz="1764"/>
            </a:lvl2pPr>
            <a:lvl3pPr>
              <a:defRPr sz="1512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2" y="1403985"/>
            <a:ext cx="1857573" cy="2601056"/>
          </a:xfrm>
        </p:spPr>
        <p:txBody>
          <a:bodyPr/>
          <a:lstStyle>
            <a:lvl1pPr marL="0" indent="0">
              <a:buNone/>
              <a:defRPr sz="1008"/>
            </a:lvl1pPr>
            <a:lvl2pPr marL="287990" indent="0">
              <a:buNone/>
              <a:defRPr sz="882"/>
            </a:lvl2pPr>
            <a:lvl3pPr marL="575981" indent="0">
              <a:buNone/>
              <a:defRPr sz="756"/>
            </a:lvl3pPr>
            <a:lvl4pPr marL="863971" indent="0">
              <a:buNone/>
              <a:defRPr sz="630"/>
            </a:lvl4pPr>
            <a:lvl5pPr marL="1151961" indent="0">
              <a:buNone/>
              <a:defRPr sz="630"/>
            </a:lvl5pPr>
            <a:lvl6pPr marL="1439951" indent="0">
              <a:buNone/>
              <a:defRPr sz="630"/>
            </a:lvl6pPr>
            <a:lvl7pPr marL="1727942" indent="0">
              <a:buNone/>
              <a:defRPr sz="630"/>
            </a:lvl7pPr>
            <a:lvl8pPr marL="2015932" indent="0">
              <a:buNone/>
              <a:defRPr sz="630"/>
            </a:lvl8pPr>
            <a:lvl9pPr marL="2303922" indent="0">
              <a:buNone/>
              <a:defRPr sz="63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2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2" y="311997"/>
            <a:ext cx="1857573" cy="1091988"/>
          </a:xfrm>
        </p:spPr>
        <p:txBody>
          <a:bodyPr anchor="b"/>
          <a:lstStyle>
            <a:lvl1pPr>
              <a:defRPr sz="201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48516" y="673827"/>
            <a:ext cx="2915722" cy="3325798"/>
          </a:xfrm>
        </p:spPr>
        <p:txBody>
          <a:bodyPr anchor="t"/>
          <a:lstStyle>
            <a:lvl1pPr marL="0" indent="0">
              <a:buNone/>
              <a:defRPr sz="2016"/>
            </a:lvl1pPr>
            <a:lvl2pPr marL="287990" indent="0">
              <a:buNone/>
              <a:defRPr sz="1764"/>
            </a:lvl2pPr>
            <a:lvl3pPr marL="575981" indent="0">
              <a:buNone/>
              <a:defRPr sz="1512"/>
            </a:lvl3pPr>
            <a:lvl4pPr marL="863971" indent="0">
              <a:buNone/>
              <a:defRPr sz="1260"/>
            </a:lvl4pPr>
            <a:lvl5pPr marL="1151961" indent="0">
              <a:buNone/>
              <a:defRPr sz="1260"/>
            </a:lvl5pPr>
            <a:lvl6pPr marL="1439951" indent="0">
              <a:buNone/>
              <a:defRPr sz="1260"/>
            </a:lvl6pPr>
            <a:lvl7pPr marL="1727942" indent="0">
              <a:buNone/>
              <a:defRPr sz="1260"/>
            </a:lvl7pPr>
            <a:lvl8pPr marL="2015932" indent="0">
              <a:buNone/>
              <a:defRPr sz="1260"/>
            </a:lvl8pPr>
            <a:lvl9pPr marL="2303922" indent="0">
              <a:buNone/>
              <a:defRPr sz="126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2" y="1403985"/>
            <a:ext cx="1857573" cy="2601056"/>
          </a:xfrm>
        </p:spPr>
        <p:txBody>
          <a:bodyPr/>
          <a:lstStyle>
            <a:lvl1pPr marL="0" indent="0">
              <a:buNone/>
              <a:defRPr sz="1008"/>
            </a:lvl1pPr>
            <a:lvl2pPr marL="287990" indent="0">
              <a:buNone/>
              <a:defRPr sz="882"/>
            </a:lvl2pPr>
            <a:lvl3pPr marL="575981" indent="0">
              <a:buNone/>
              <a:defRPr sz="756"/>
            </a:lvl3pPr>
            <a:lvl4pPr marL="863971" indent="0">
              <a:buNone/>
              <a:defRPr sz="630"/>
            </a:lvl4pPr>
            <a:lvl5pPr marL="1151961" indent="0">
              <a:buNone/>
              <a:defRPr sz="630"/>
            </a:lvl5pPr>
            <a:lvl6pPr marL="1439951" indent="0">
              <a:buNone/>
              <a:defRPr sz="630"/>
            </a:lvl6pPr>
            <a:lvl7pPr marL="1727942" indent="0">
              <a:buNone/>
              <a:defRPr sz="630"/>
            </a:lvl7pPr>
            <a:lvl8pPr marL="2015932" indent="0">
              <a:buNone/>
              <a:defRPr sz="630"/>
            </a:lvl8pPr>
            <a:lvl9pPr marL="2303922" indent="0">
              <a:buNone/>
              <a:defRPr sz="63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7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962" y="249165"/>
            <a:ext cx="4967526" cy="904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962" y="1245820"/>
            <a:ext cx="4967526" cy="2969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962" y="4337621"/>
            <a:ext cx="1295876" cy="249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74F93-E66E-4084-A85B-1D5EDB09364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7818" y="4337621"/>
            <a:ext cx="1943814" cy="249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612" y="4337621"/>
            <a:ext cx="1295876" cy="249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B51E8-82B2-4FED-93D0-39774642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9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631151"/>
              </p:ext>
            </p:extLst>
          </p:nvPr>
        </p:nvGraphicFramePr>
        <p:xfrm>
          <a:off x="3887684" y="2626159"/>
          <a:ext cx="172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-8445" y="2382405"/>
            <a:ext cx="28425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smtClean="0"/>
              <a:t>Culture medium of cellular models</a:t>
            </a:r>
            <a:endParaRPr lang="en-US" sz="1400"/>
          </a:p>
        </p:txBody>
      </p:sp>
      <p:sp>
        <p:nvSpPr>
          <p:cNvPr id="5" name="TextBox 4"/>
          <p:cNvSpPr txBox="1"/>
          <p:nvPr/>
        </p:nvSpPr>
        <p:spPr>
          <a:xfrm>
            <a:off x="-8445" y="146582"/>
            <a:ext cx="3413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smtClean="0"/>
              <a:t>Blood derivatives</a:t>
            </a:r>
            <a:endParaRPr lang="en-US" sz="140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6798492"/>
              </p:ext>
            </p:extLst>
          </p:nvPr>
        </p:nvGraphicFramePr>
        <p:xfrm>
          <a:off x="295954" y="2626159"/>
          <a:ext cx="172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2804830"/>
              </p:ext>
            </p:extLst>
          </p:nvPr>
        </p:nvGraphicFramePr>
        <p:xfrm>
          <a:off x="2091819" y="2626159"/>
          <a:ext cx="172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4421998" y="3053453"/>
            <a:ext cx="9671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269014" y="3000113"/>
            <a:ext cx="1143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269014" y="3000113"/>
            <a:ext cx="0" cy="21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419634" y="2992493"/>
            <a:ext cx="0" cy="43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421998" y="3053453"/>
            <a:ext cx="0" cy="14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396774" y="3045833"/>
            <a:ext cx="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792142" y="3007549"/>
            <a:ext cx="418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/>
              <a:t>*</a:t>
            </a:r>
            <a:endParaRPr lang="en-US" sz="1400"/>
          </a:p>
        </p:txBody>
      </p:sp>
      <p:sp>
        <p:nvSpPr>
          <p:cNvPr id="41" name="TextBox 40"/>
          <p:cNvSpPr txBox="1"/>
          <p:nvPr/>
        </p:nvSpPr>
        <p:spPr>
          <a:xfrm>
            <a:off x="4905576" y="2770955"/>
            <a:ext cx="434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/>
              <a:t>$</a:t>
            </a:r>
            <a:endParaRPr lang="en-US" sz="1200"/>
          </a:p>
        </p:txBody>
      </p: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254426"/>
              </p:ext>
            </p:extLst>
          </p:nvPr>
        </p:nvGraphicFramePr>
        <p:xfrm>
          <a:off x="295954" y="518382"/>
          <a:ext cx="172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6156881"/>
              </p:ext>
            </p:extLst>
          </p:nvPr>
        </p:nvGraphicFramePr>
        <p:xfrm>
          <a:off x="2091819" y="518382"/>
          <a:ext cx="172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-8445" y="469635"/>
            <a:ext cx="345600" cy="1987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050"/>
              <a:t>Cystatin C concentration [</a:t>
            </a:r>
            <a:r>
              <a:rPr lang="en-US" sz="1050"/>
              <a:t>mg/L</a:t>
            </a:r>
            <a:r>
              <a:rPr lang="en-US" sz="1050" smtClean="0"/>
              <a:t>]</a:t>
            </a:r>
            <a:endParaRPr lang="en-US" sz="1050"/>
          </a:p>
        </p:txBody>
      </p:sp>
      <p:sp>
        <p:nvSpPr>
          <p:cNvPr id="23" name="TextBox 22"/>
          <p:cNvSpPr txBox="1"/>
          <p:nvPr/>
        </p:nvSpPr>
        <p:spPr>
          <a:xfrm>
            <a:off x="-8445" y="2607944"/>
            <a:ext cx="346249" cy="19872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050"/>
              <a:t>Cystatin C </a:t>
            </a:r>
            <a:r>
              <a:rPr lang="en-US" sz="1050"/>
              <a:t>concentration </a:t>
            </a:r>
            <a:r>
              <a:rPr lang="en-US" sz="1050" smtClean="0"/>
              <a:t>[ng/mL]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1945896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</TotalTime>
  <Words>26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Luxembourg Institute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Mommaerts</dc:creator>
  <cp:lastModifiedBy>Kathleen Mommaerts</cp:lastModifiedBy>
  <cp:revision>21</cp:revision>
  <cp:lastPrinted>2021-12-06T15:26:26Z</cp:lastPrinted>
  <dcterms:created xsi:type="dcterms:W3CDTF">2021-11-26T15:11:03Z</dcterms:created>
  <dcterms:modified xsi:type="dcterms:W3CDTF">2022-10-27T08:36:02Z</dcterms:modified>
</cp:coreProperties>
</file>