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1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C13F-2009-46B5-8F91-67355F8E6ACD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7C40-3F15-4E42-8193-472DF091C9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726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C13F-2009-46B5-8F91-67355F8E6ACD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7C40-3F15-4E42-8193-472DF091C9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846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C13F-2009-46B5-8F91-67355F8E6ACD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7C40-3F15-4E42-8193-472DF091C9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065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C13F-2009-46B5-8F91-67355F8E6ACD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7C40-3F15-4E42-8193-472DF091C9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370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C13F-2009-46B5-8F91-67355F8E6ACD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7C40-3F15-4E42-8193-472DF091C9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115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C13F-2009-46B5-8F91-67355F8E6ACD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7C40-3F15-4E42-8193-472DF091C9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282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C13F-2009-46B5-8F91-67355F8E6ACD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7C40-3F15-4E42-8193-472DF091C9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537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C13F-2009-46B5-8F91-67355F8E6ACD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7C40-3F15-4E42-8193-472DF091C9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982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C13F-2009-46B5-8F91-67355F8E6ACD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7C40-3F15-4E42-8193-472DF091C9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299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C13F-2009-46B5-8F91-67355F8E6ACD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7C40-3F15-4E42-8193-472DF091C9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361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C13F-2009-46B5-8F91-67355F8E6ACD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7C40-3F15-4E42-8193-472DF091C9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716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5C13F-2009-46B5-8F91-67355F8E6ACD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37C40-3F15-4E42-8193-472DF091C9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62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13" Type="http://schemas.openxmlformats.org/officeDocument/2006/relationships/image" Target="../media/image12.tiff"/><Relationship Id="rId3" Type="http://schemas.openxmlformats.org/officeDocument/2006/relationships/image" Target="../media/image3.tiff"/><Relationship Id="rId7" Type="http://schemas.openxmlformats.org/officeDocument/2006/relationships/image" Target="../media/image7.tiff"/><Relationship Id="rId12" Type="http://schemas.microsoft.com/office/2007/relationships/hdphoto" Target="../media/hdphoto1.wdp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tiff"/><Relationship Id="rId11" Type="http://schemas.openxmlformats.org/officeDocument/2006/relationships/image" Target="../media/image11.png"/><Relationship Id="rId5" Type="http://schemas.openxmlformats.org/officeDocument/2006/relationships/image" Target="../media/image5.tiff"/><Relationship Id="rId15" Type="http://schemas.microsoft.com/office/2007/relationships/hdphoto" Target="../media/hdphoto2.wdp"/><Relationship Id="rId10" Type="http://schemas.openxmlformats.org/officeDocument/2006/relationships/image" Target="../media/image10.tiff"/><Relationship Id="rId4" Type="http://schemas.openxmlformats.org/officeDocument/2006/relationships/image" Target="../media/image4.tiff"/><Relationship Id="rId9" Type="http://schemas.openxmlformats.org/officeDocument/2006/relationships/image" Target="../media/image9.tiff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8648288"/>
              </p:ext>
            </p:extLst>
          </p:nvPr>
        </p:nvGraphicFramePr>
        <p:xfrm>
          <a:off x="-112939" y="885505"/>
          <a:ext cx="6761163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Prism 9" r:id="rId3" imgW="8907957" imgH="7136812" progId="Prism9.Document">
                  <p:embed/>
                </p:oleObj>
              </mc:Choice>
              <mc:Fallback>
                <p:oleObj name="Prism 9" r:id="rId3" imgW="8907957" imgH="7136812" progId="Prism9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12939" y="885505"/>
                        <a:ext cx="6761163" cy="54181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xmlns="" id="{7DE1CB8B-57FD-4D22-A98C-80CBB78E80D4}"/>
              </a:ext>
            </a:extLst>
          </p:cNvPr>
          <p:cNvSpPr txBox="1">
            <a:spLocks/>
          </p:cNvSpPr>
          <p:nvPr/>
        </p:nvSpPr>
        <p:spPr>
          <a:xfrm>
            <a:off x="0" y="127936"/>
            <a:ext cx="12191999" cy="54201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solidFill>
                  <a:srgbClr val="00B0F0"/>
                </a:solidFill>
              </a:rPr>
              <a:t>Total Synuclein does not vary in the Striatum of Miro mutant Mice at 17M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69700" y="692206"/>
            <a:ext cx="58223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-at 17M :</a:t>
            </a:r>
          </a:p>
          <a:p>
            <a:r>
              <a:rPr lang="fr-FR" sz="2000" dirty="0" smtClean="0"/>
              <a:t>WT: </a:t>
            </a:r>
            <a:r>
              <a:rPr lang="fr-FR" sz="2000" dirty="0" smtClean="0"/>
              <a:t>5F </a:t>
            </a:r>
            <a:r>
              <a:rPr lang="fr-FR" sz="2000" dirty="0" smtClean="0"/>
              <a:t>/ 2M</a:t>
            </a:r>
          </a:p>
          <a:p>
            <a:r>
              <a:rPr lang="fr-FR" sz="2000" dirty="0" smtClean="0"/>
              <a:t>HOM: 6F / 3M</a:t>
            </a:r>
          </a:p>
          <a:p>
            <a:endParaRPr lang="fr-FR" sz="2000" dirty="0" smtClean="0"/>
          </a:p>
          <a:p>
            <a:r>
              <a:rPr lang="fr-FR" sz="2000" dirty="0"/>
              <a:t>-</a:t>
            </a:r>
            <a:r>
              <a:rPr lang="fr-FR" sz="2000" dirty="0" smtClean="0"/>
              <a:t>40X magnification: 2 sections per mouse; 3 </a:t>
            </a:r>
            <a:r>
              <a:rPr lang="fr-FR" sz="2000" dirty="0" err="1" smtClean="0"/>
              <a:t>pictures</a:t>
            </a:r>
            <a:r>
              <a:rPr lang="fr-FR" sz="2000" dirty="0" smtClean="0"/>
              <a:t> per section in the DORSAL striatum, apotome. </a:t>
            </a:r>
          </a:p>
          <a:p>
            <a:endParaRPr lang="fr-FR" sz="2000" dirty="0"/>
          </a:p>
          <a:p>
            <a:r>
              <a:rPr lang="fr-FR" sz="2000" dirty="0" smtClean="0"/>
              <a:t>-</a:t>
            </a:r>
            <a:r>
              <a:rPr lang="fr-FR" sz="2000" dirty="0" err="1" smtClean="0"/>
              <a:t>Quants</a:t>
            </a:r>
            <a:r>
              <a:rPr lang="fr-FR" sz="2000" dirty="0" smtClean="0"/>
              <a:t> </a:t>
            </a:r>
            <a:r>
              <a:rPr lang="fr-FR" sz="2000" dirty="0" err="1" smtClean="0"/>
              <a:t>done</a:t>
            </a:r>
            <a:r>
              <a:rPr lang="fr-FR" sz="2000" dirty="0" smtClean="0"/>
              <a:t> </a:t>
            </a:r>
            <a:r>
              <a:rPr lang="fr-FR" sz="2000" dirty="0" err="1" smtClean="0"/>
              <a:t>picture</a:t>
            </a:r>
            <a:r>
              <a:rPr lang="fr-FR" sz="2000" dirty="0" smtClean="0"/>
              <a:t> by </a:t>
            </a:r>
            <a:r>
              <a:rPr lang="fr-FR" sz="2000" dirty="0" err="1" smtClean="0"/>
              <a:t>picture</a:t>
            </a:r>
            <a:r>
              <a:rPr lang="fr-FR" sz="2000" dirty="0" smtClean="0"/>
              <a:t>, </a:t>
            </a:r>
            <a:r>
              <a:rPr lang="fr-FR" sz="2000" dirty="0" err="1" smtClean="0"/>
              <a:t>similar</a:t>
            </a:r>
            <a:r>
              <a:rPr lang="fr-FR" sz="2000" dirty="0" smtClean="0"/>
              <a:t> </a:t>
            </a:r>
            <a:r>
              <a:rPr lang="fr-FR" sz="2000" dirty="0" err="1" smtClean="0"/>
              <a:t>results</a:t>
            </a:r>
            <a:r>
              <a:rPr lang="fr-FR" sz="2000" dirty="0" smtClean="0"/>
              <a:t> </a:t>
            </a:r>
            <a:r>
              <a:rPr lang="fr-FR" sz="2000" dirty="0" err="1" smtClean="0"/>
              <a:t>using</a:t>
            </a:r>
            <a:r>
              <a:rPr lang="fr-FR" sz="2000" dirty="0" smtClean="0"/>
              <a:t> </a:t>
            </a:r>
            <a:r>
              <a:rPr lang="fr-FR" sz="2000" dirty="0" err="1" smtClean="0"/>
              <a:t>huang</a:t>
            </a:r>
            <a:r>
              <a:rPr lang="fr-FR" sz="2000" dirty="0" smtClean="0"/>
              <a:t> </a:t>
            </a:r>
            <a:r>
              <a:rPr lang="fr-FR" sz="2000" dirty="0" err="1" smtClean="0"/>
              <a:t>algorithm</a:t>
            </a:r>
            <a:r>
              <a:rPr lang="fr-FR" sz="2000" dirty="0" smtClean="0"/>
              <a:t>.</a:t>
            </a:r>
          </a:p>
          <a:p>
            <a:endParaRPr lang="fr-FR" sz="2000" dirty="0"/>
          </a:p>
          <a:p>
            <a:r>
              <a:rPr lang="fr-FR" sz="2000" dirty="0" smtClean="0"/>
              <a:t>-</a:t>
            </a:r>
            <a:r>
              <a:rPr lang="fr-FR" sz="2000" dirty="0" err="1" smtClean="0"/>
              <a:t>Would</a:t>
            </a:r>
            <a:r>
              <a:rPr lang="fr-FR" sz="2000" dirty="0" smtClean="0"/>
              <a:t> show the « All » or «</a:t>
            </a:r>
            <a:r>
              <a:rPr lang="fr-FR" sz="2000" dirty="0" err="1"/>
              <a:t>only</a:t>
            </a:r>
            <a:r>
              <a:rPr lang="fr-FR" sz="2000" dirty="0"/>
              <a:t> </a:t>
            </a:r>
            <a:r>
              <a:rPr lang="fr-FR" sz="2000" dirty="0" smtClean="0"/>
              <a:t> </a:t>
            </a:r>
            <a:r>
              <a:rPr lang="fr-FR" sz="2000" dirty="0" err="1" smtClean="0"/>
              <a:t>female</a:t>
            </a:r>
            <a:r>
              <a:rPr lang="fr-FR" sz="2000" dirty="0" smtClean="0"/>
              <a:t> » , to have </a:t>
            </a:r>
            <a:r>
              <a:rPr lang="fr-FR" sz="2000" dirty="0" err="1" smtClean="0"/>
              <a:t>smthg</a:t>
            </a:r>
            <a:r>
              <a:rPr lang="fr-FR" sz="2000" dirty="0" smtClean="0"/>
              <a:t> </a:t>
            </a:r>
            <a:r>
              <a:rPr lang="fr-FR" sz="2000" dirty="0" err="1" smtClean="0"/>
              <a:t>equivalent</a:t>
            </a:r>
            <a:r>
              <a:rPr lang="fr-FR" sz="2000" dirty="0" smtClean="0"/>
              <a:t> to WB, but not « male </a:t>
            </a:r>
            <a:r>
              <a:rPr lang="fr-FR" sz="2000" dirty="0" err="1" smtClean="0"/>
              <a:t>only</a:t>
            </a:r>
            <a:r>
              <a:rPr lang="fr-FR" sz="2000" dirty="0" smtClean="0"/>
              <a:t> » (not </a:t>
            </a:r>
            <a:r>
              <a:rPr lang="fr-FR" sz="2000" dirty="0" err="1" smtClean="0"/>
              <a:t>enough</a:t>
            </a:r>
            <a:r>
              <a:rPr lang="fr-FR" sz="2000" dirty="0" smtClean="0"/>
              <a:t> </a:t>
            </a:r>
            <a:r>
              <a:rPr lang="fr-FR" sz="2000" dirty="0" err="1" smtClean="0"/>
              <a:t>individuals</a:t>
            </a:r>
            <a:r>
              <a:rPr lang="fr-FR" sz="2000" dirty="0" smtClean="0"/>
              <a:t> for </a:t>
            </a:r>
            <a:r>
              <a:rPr lang="fr-FR" sz="2000" dirty="0" err="1" smtClean="0"/>
              <a:t>gender</a:t>
            </a:r>
            <a:r>
              <a:rPr lang="fr-FR" sz="2000" dirty="0" smtClean="0"/>
              <a:t> </a:t>
            </a:r>
            <a:r>
              <a:rPr lang="fr-FR" sz="2000" dirty="0" err="1" smtClean="0"/>
              <a:t>effect</a:t>
            </a:r>
            <a:r>
              <a:rPr lang="fr-FR" sz="2000" dirty="0" smtClean="0"/>
              <a:t>) and the 3M </a:t>
            </a:r>
            <a:r>
              <a:rPr lang="fr-FR" sz="2000" dirty="0" err="1" smtClean="0"/>
              <a:t>timepoint</a:t>
            </a:r>
            <a:r>
              <a:rPr lang="fr-FR" sz="2000" dirty="0" smtClean="0"/>
              <a:t> (</a:t>
            </a:r>
            <a:r>
              <a:rPr lang="fr-FR" sz="2000" dirty="0" err="1" smtClean="0"/>
              <a:t>low</a:t>
            </a:r>
            <a:r>
              <a:rPr lang="fr-FR" sz="2000" dirty="0" smtClean="0"/>
              <a:t> N). </a:t>
            </a:r>
          </a:p>
          <a:p>
            <a:endParaRPr lang="fr-FR" sz="2000" dirty="0"/>
          </a:p>
          <a:p>
            <a:r>
              <a:rPr lang="fr-FR" sz="2000" dirty="0" smtClean="0"/>
              <a:t>-for </a:t>
            </a:r>
            <a:r>
              <a:rPr lang="fr-FR" sz="2000" dirty="0" err="1" smtClean="0"/>
              <a:t>stats</a:t>
            </a:r>
            <a:r>
              <a:rPr lang="fr-FR" sz="2000" dirty="0" smtClean="0"/>
              <a:t> </a:t>
            </a:r>
            <a:r>
              <a:rPr lang="fr-FR" sz="2000" dirty="0" err="1" smtClean="0"/>
              <a:t>shown</a:t>
            </a:r>
            <a:r>
              <a:rPr lang="fr-FR" sz="2000" dirty="0" smtClean="0"/>
              <a:t>, </a:t>
            </a:r>
            <a:r>
              <a:rPr lang="fr-FR" sz="2000" dirty="0" err="1" smtClean="0"/>
              <a:t>normality</a:t>
            </a:r>
            <a:r>
              <a:rPr lang="fr-FR" sz="2000" dirty="0" smtClean="0"/>
              <a:t> </a:t>
            </a:r>
            <a:r>
              <a:rPr lang="fr-FR" sz="2000" dirty="0" err="1" smtClean="0"/>
              <a:t>was</a:t>
            </a:r>
            <a:r>
              <a:rPr lang="fr-FR" sz="2000" dirty="0" smtClean="0"/>
              <a:t> </a:t>
            </a:r>
            <a:r>
              <a:rPr lang="fr-FR" sz="2000" dirty="0" err="1" smtClean="0"/>
              <a:t>checked</a:t>
            </a:r>
            <a:r>
              <a:rPr lang="fr-FR" sz="2000" dirty="0" smtClean="0"/>
              <a:t> to select </a:t>
            </a:r>
            <a:r>
              <a:rPr lang="fr-FR" sz="2000" dirty="0" err="1" smtClean="0"/>
              <a:t>appropriate</a:t>
            </a:r>
            <a:r>
              <a:rPr lang="fr-FR" sz="2000" dirty="0" smtClean="0"/>
              <a:t> test</a:t>
            </a:r>
            <a:endParaRPr lang="en-GB" sz="2000" dirty="0"/>
          </a:p>
        </p:txBody>
      </p:sp>
      <p:sp>
        <p:nvSpPr>
          <p:cNvPr id="2" name="Rectangle 1"/>
          <p:cNvSpPr/>
          <p:nvPr/>
        </p:nvSpPr>
        <p:spPr>
          <a:xfrm>
            <a:off x="3208421" y="794084"/>
            <a:ext cx="3161279" cy="27030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51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587643" y="2414474"/>
            <a:ext cx="5330257" cy="3745425"/>
            <a:chOff x="1697796" y="1985963"/>
            <a:chExt cx="2311892" cy="1529457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730" t="37169" r="16132" b="25061"/>
            <a:stretch/>
          </p:blipFill>
          <p:spPr>
            <a:xfrm>
              <a:off x="2480925" y="1985963"/>
              <a:ext cx="757582" cy="728662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68" t="37000" r="17096" b="25156"/>
            <a:stretch/>
          </p:blipFill>
          <p:spPr>
            <a:xfrm>
              <a:off x="3288092" y="1985963"/>
              <a:ext cx="721596" cy="730119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463" t="37505" r="17222" b="24942"/>
            <a:stretch/>
          </p:blipFill>
          <p:spPr>
            <a:xfrm>
              <a:off x="1708679" y="1986400"/>
              <a:ext cx="724827" cy="724497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00" t="24189" r="20161" b="36878"/>
            <a:stretch/>
          </p:blipFill>
          <p:spPr>
            <a:xfrm>
              <a:off x="2480925" y="2764306"/>
              <a:ext cx="757582" cy="751114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61" t="24639" r="20221" b="36787"/>
            <a:stretch/>
          </p:blipFill>
          <p:spPr>
            <a:xfrm>
              <a:off x="3288403" y="2770536"/>
              <a:ext cx="721285" cy="744204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58" t="26092" r="20221" b="35467"/>
            <a:stretch/>
          </p:blipFill>
          <p:spPr>
            <a:xfrm>
              <a:off x="1697796" y="2770536"/>
              <a:ext cx="735710" cy="741611"/>
            </a:xfrm>
            <a:prstGeom prst="rect">
              <a:avLst/>
            </a:prstGeom>
          </p:spPr>
        </p:pic>
      </p:grpSp>
      <p:grpSp>
        <p:nvGrpSpPr>
          <p:cNvPr id="55" name="Group 54"/>
          <p:cNvGrpSpPr/>
          <p:nvPr/>
        </p:nvGrpSpPr>
        <p:grpSpPr>
          <a:xfrm>
            <a:off x="6496015" y="2414474"/>
            <a:ext cx="5303752" cy="3734869"/>
            <a:chOff x="7558722" y="1983904"/>
            <a:chExt cx="2295569" cy="1548074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143" t="12166" r="19893" b="49993"/>
            <a:stretch/>
          </p:blipFill>
          <p:spPr>
            <a:xfrm>
              <a:off x="8343905" y="1983904"/>
              <a:ext cx="718500" cy="730041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22" t="12311" r="20208" b="50171"/>
            <a:stretch/>
          </p:blipFill>
          <p:spPr>
            <a:xfrm>
              <a:off x="9119504" y="1986716"/>
              <a:ext cx="734787" cy="723808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36" t="12166" r="20103" b="49747"/>
            <a:stretch/>
          </p:blipFill>
          <p:spPr>
            <a:xfrm>
              <a:off x="7566886" y="1983904"/>
              <a:ext cx="718459" cy="734784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18" t="30095" r="8033" b="31706"/>
            <a:stretch/>
          </p:blipFill>
          <p:spPr>
            <a:xfrm>
              <a:off x="9119513" y="2784220"/>
              <a:ext cx="734433" cy="736967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25" t="29236" r="7240" b="31799"/>
            <a:stretch/>
          </p:blipFill>
          <p:spPr>
            <a:xfrm>
              <a:off x="7558722" y="2780272"/>
              <a:ext cx="726983" cy="751706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48" t="29564" r="7237" b="31760"/>
            <a:stretch/>
          </p:blipFill>
          <p:spPr>
            <a:xfrm>
              <a:off x="8337550" y="2780272"/>
              <a:ext cx="724810" cy="74617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E1CB8B-57FD-4D22-A98C-80CBB78E80D4}"/>
              </a:ext>
            </a:extLst>
          </p:cNvPr>
          <p:cNvSpPr txBox="1">
            <a:spLocks/>
          </p:cNvSpPr>
          <p:nvPr/>
        </p:nvSpPr>
        <p:spPr>
          <a:xfrm>
            <a:off x="0" y="127936"/>
            <a:ext cx="12191999" cy="54201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solidFill>
                  <a:srgbClr val="00B0F0"/>
                </a:solidFill>
              </a:rPr>
              <a:t>Miro Mutants have small intracellular aggregates in the </a:t>
            </a:r>
            <a:r>
              <a:rPr lang="en-US" sz="2800" dirty="0" err="1" smtClean="0">
                <a:solidFill>
                  <a:srgbClr val="00B0F0"/>
                </a:solidFill>
              </a:rPr>
              <a:t>SNpc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439" y="637575"/>
            <a:ext cx="117335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Symbol" panose="05050102010706020507" pitchFamily="18" charset="2"/>
              <a:buChar char="Þ"/>
            </a:pPr>
            <a:r>
              <a:rPr lang="fr-FR" dirty="0" smtClean="0">
                <a:solidFill>
                  <a:schemeClr val="bg1"/>
                </a:solidFill>
              </a:rPr>
              <a:t>Qualitative </a:t>
            </a:r>
            <a:r>
              <a:rPr lang="fr-FR" dirty="0" err="1" smtClean="0">
                <a:solidFill>
                  <a:schemeClr val="bg1"/>
                </a:solidFill>
              </a:rPr>
              <a:t>pictures</a:t>
            </a:r>
            <a:r>
              <a:rPr lang="fr-FR" dirty="0" smtClean="0">
                <a:solidFill>
                  <a:schemeClr val="bg1"/>
                </a:solidFill>
              </a:rPr>
              <a:t> of 17M </a:t>
            </a:r>
            <a:r>
              <a:rPr lang="fr-FR" dirty="0" err="1" smtClean="0">
                <a:solidFill>
                  <a:schemeClr val="bg1"/>
                </a:solidFill>
              </a:rPr>
              <a:t>only</a:t>
            </a:r>
            <a:r>
              <a:rPr lang="fr-FR" dirty="0" smtClean="0">
                <a:solidFill>
                  <a:schemeClr val="bg1"/>
                </a:solidFill>
              </a:rPr>
              <a:t>, 40X </a:t>
            </a:r>
            <a:r>
              <a:rPr lang="fr-FR" dirty="0" err="1" smtClean="0">
                <a:solidFill>
                  <a:schemeClr val="bg1"/>
                </a:solidFill>
              </a:rPr>
              <a:t>Mag</a:t>
            </a:r>
            <a:r>
              <a:rPr lang="fr-FR" dirty="0" smtClean="0">
                <a:solidFill>
                  <a:schemeClr val="bg1"/>
                </a:solidFill>
              </a:rPr>
              <a:t>, Z projections of Z </a:t>
            </a:r>
            <a:r>
              <a:rPr lang="fr-FR" dirty="0" err="1" smtClean="0">
                <a:solidFill>
                  <a:schemeClr val="bg1"/>
                </a:solidFill>
              </a:rPr>
              <a:t>stacks</a:t>
            </a:r>
            <a:r>
              <a:rPr lang="fr-FR" dirty="0" smtClean="0">
                <a:solidFill>
                  <a:schemeClr val="bg1"/>
                </a:solidFill>
              </a:rPr>
              <a:t>, </a:t>
            </a:r>
            <a:r>
              <a:rPr lang="fr-FR" dirty="0" err="1" smtClean="0">
                <a:solidFill>
                  <a:schemeClr val="bg1"/>
                </a:solidFill>
              </a:rPr>
              <a:t>epifluorescence</a:t>
            </a:r>
            <a:r>
              <a:rPr lang="fr-FR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fr-FR" dirty="0" smtClean="0">
                <a:solidFill>
                  <a:schemeClr val="bg1"/>
                </a:solidFill>
              </a:rPr>
              <a:t>Males and </a:t>
            </a:r>
            <a:r>
              <a:rPr lang="fr-FR" dirty="0" err="1" smtClean="0">
                <a:solidFill>
                  <a:schemeClr val="bg1"/>
                </a:solidFill>
              </a:rPr>
              <a:t>female</a:t>
            </a:r>
            <a:r>
              <a:rPr lang="fr-FR" dirty="0" smtClean="0">
                <a:solidFill>
                  <a:schemeClr val="bg1"/>
                </a:solidFill>
              </a:rPr>
              <a:t> look </a:t>
            </a:r>
            <a:r>
              <a:rPr lang="fr-FR" dirty="0" err="1" smtClean="0">
                <a:solidFill>
                  <a:schemeClr val="bg1"/>
                </a:solidFill>
              </a:rPr>
              <a:t>qualitatively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similar</a:t>
            </a:r>
            <a:endParaRPr lang="fr-FR" dirty="0" smtClean="0">
              <a:solidFill>
                <a:schemeClr val="bg1"/>
              </a:solidFill>
            </a:endParaRPr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fr-FR" dirty="0" smtClean="0">
                <a:solidFill>
                  <a:schemeClr val="bg1"/>
                </a:solidFill>
              </a:rPr>
              <a:t>No large inclusions</a:t>
            </a:r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fr-FR" dirty="0" err="1" smtClean="0">
                <a:solidFill>
                  <a:schemeClr val="bg1"/>
                </a:solidFill>
              </a:rPr>
              <a:t>Subtle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increase</a:t>
            </a:r>
            <a:r>
              <a:rPr lang="fr-FR" dirty="0" smtClean="0">
                <a:solidFill>
                  <a:schemeClr val="bg1"/>
                </a:solidFill>
              </a:rPr>
              <a:t> of size and </a:t>
            </a:r>
            <a:r>
              <a:rPr lang="fr-FR" dirty="0" err="1" smtClean="0">
                <a:solidFill>
                  <a:schemeClr val="bg1"/>
                </a:solidFill>
              </a:rPr>
              <a:t>number</a:t>
            </a:r>
            <a:r>
              <a:rPr lang="fr-FR" dirty="0" smtClean="0">
                <a:solidFill>
                  <a:schemeClr val="bg1"/>
                </a:solidFill>
              </a:rPr>
              <a:t> of </a:t>
            </a:r>
            <a:r>
              <a:rPr lang="fr-FR" dirty="0" err="1" smtClean="0">
                <a:solidFill>
                  <a:schemeClr val="bg1"/>
                </a:solidFill>
              </a:rPr>
              <a:t>small</a:t>
            </a:r>
            <a:r>
              <a:rPr lang="fr-FR" dirty="0" smtClean="0">
                <a:solidFill>
                  <a:schemeClr val="bg1"/>
                </a:solidFill>
              </a:rPr>
              <a:t> –</a:t>
            </a:r>
            <a:r>
              <a:rPr lang="fr-FR" dirty="0" err="1" smtClean="0">
                <a:solidFill>
                  <a:schemeClr val="bg1"/>
                </a:solidFill>
              </a:rPr>
              <a:t>mainly</a:t>
            </a:r>
            <a:r>
              <a:rPr lang="fr-FR" dirty="0" smtClean="0">
                <a:solidFill>
                  <a:schemeClr val="bg1"/>
                </a:solidFill>
              </a:rPr>
              <a:t>- </a:t>
            </a:r>
            <a:r>
              <a:rPr lang="fr-FR" dirty="0" err="1" smtClean="0">
                <a:solidFill>
                  <a:schemeClr val="bg1"/>
                </a:solidFill>
              </a:rPr>
              <a:t>intracellular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pSyn</a:t>
            </a:r>
            <a:r>
              <a:rPr lang="fr-FR" dirty="0" smtClean="0">
                <a:solidFill>
                  <a:schemeClr val="bg1"/>
                </a:solidFill>
              </a:rPr>
              <a:t> positive </a:t>
            </a:r>
            <a:r>
              <a:rPr lang="fr-FR" dirty="0" err="1" smtClean="0">
                <a:solidFill>
                  <a:schemeClr val="bg1"/>
                </a:solidFill>
              </a:rPr>
              <a:t>aggregates</a:t>
            </a:r>
            <a:r>
              <a:rPr lang="fr-FR" dirty="0" smtClean="0">
                <a:solidFill>
                  <a:schemeClr val="bg1"/>
                </a:solidFill>
              </a:rPr>
              <a:t> in few </a:t>
            </a:r>
            <a:r>
              <a:rPr lang="fr-FR" dirty="0" err="1" smtClean="0">
                <a:solidFill>
                  <a:schemeClr val="bg1"/>
                </a:solidFill>
              </a:rPr>
              <a:t>SNpc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cells</a:t>
            </a:r>
            <a:r>
              <a:rPr lang="fr-FR" dirty="0" smtClean="0">
                <a:solidFill>
                  <a:schemeClr val="bg1"/>
                </a:solidFill>
              </a:rPr>
              <a:t> of Miro </a:t>
            </a:r>
            <a:r>
              <a:rPr lang="fr-FR" dirty="0" err="1" smtClean="0">
                <a:solidFill>
                  <a:schemeClr val="bg1"/>
                </a:solidFill>
              </a:rPr>
              <a:t>mice</a:t>
            </a:r>
            <a:r>
              <a:rPr lang="fr-FR" dirty="0">
                <a:solidFill>
                  <a:schemeClr val="bg1"/>
                </a:solidFill>
              </a:rPr>
              <a:t> (    </a:t>
            </a:r>
            <a:r>
              <a:rPr lang="fr-FR" dirty="0" smtClean="0">
                <a:solidFill>
                  <a:schemeClr val="bg1"/>
                </a:solidFill>
              </a:rPr>
              <a:t>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14835" y="1933463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FEMALE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766708" y="1964892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MALE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-214198" y="3108280"/>
            <a:ext cx="1261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MIRO HOM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109637" y="5212134"/>
            <a:ext cx="556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WT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6141" y="2405749"/>
            <a:ext cx="836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</a:rPr>
              <a:t>p129S </a:t>
            </a:r>
            <a:r>
              <a:rPr lang="fr-FR" sz="1200" b="1" dirty="0" err="1" smtClean="0">
                <a:solidFill>
                  <a:srgbClr val="FF0000"/>
                </a:solidFill>
              </a:rPr>
              <a:t>Syn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52268" y="2405749"/>
            <a:ext cx="356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00B050"/>
                </a:solidFill>
              </a:rPr>
              <a:t>TH</a:t>
            </a:r>
            <a:endParaRPr lang="en-GB" sz="1200" b="1" dirty="0">
              <a:solidFill>
                <a:srgbClr val="00B05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05496" y="2386261"/>
            <a:ext cx="6742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chemeClr val="bg1"/>
                </a:solidFill>
              </a:rPr>
              <a:t>Overlay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5719393" y="3108280"/>
            <a:ext cx="1261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MIRO HOM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16200000">
            <a:off x="6043228" y="5212134"/>
            <a:ext cx="556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WT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1802073" y="4119076"/>
            <a:ext cx="438959" cy="1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775248" y="3796610"/>
            <a:ext cx="5116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>
                <a:solidFill>
                  <a:srgbClr val="FFFF00"/>
                </a:solidFill>
              </a:rPr>
              <a:t>20µM</a:t>
            </a:r>
            <a:endParaRPr lang="en-GB" sz="1050" dirty="0">
              <a:solidFill>
                <a:srgbClr val="FFFF00"/>
              </a:solidFill>
            </a:endParaRPr>
          </a:p>
        </p:txBody>
      </p:sp>
      <p:sp>
        <p:nvSpPr>
          <p:cNvPr id="3" name="Isosceles Triangle 2"/>
          <p:cNvSpPr/>
          <p:nvPr/>
        </p:nvSpPr>
        <p:spPr>
          <a:xfrm rot="13274098">
            <a:off x="4462983" y="3501694"/>
            <a:ext cx="56560" cy="247462"/>
          </a:xfrm>
          <a:prstGeom prst="triangle">
            <a:avLst>
              <a:gd name="adj" fmla="val 583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" name="Isosceles Triangle 63"/>
          <p:cNvSpPr/>
          <p:nvPr/>
        </p:nvSpPr>
        <p:spPr>
          <a:xfrm rot="13274098">
            <a:off x="5288198" y="2429398"/>
            <a:ext cx="56560" cy="247462"/>
          </a:xfrm>
          <a:prstGeom prst="triangle">
            <a:avLst>
              <a:gd name="adj" fmla="val 583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Isosceles Triangle 66"/>
          <p:cNvSpPr/>
          <p:nvPr/>
        </p:nvSpPr>
        <p:spPr>
          <a:xfrm rot="13274098">
            <a:off x="11543972" y="3465477"/>
            <a:ext cx="56560" cy="247462"/>
          </a:xfrm>
          <a:prstGeom prst="triangle">
            <a:avLst>
              <a:gd name="adj" fmla="val 583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Isosceles Triangle 67"/>
          <p:cNvSpPr/>
          <p:nvPr/>
        </p:nvSpPr>
        <p:spPr>
          <a:xfrm rot="13274098">
            <a:off x="824425" y="3506451"/>
            <a:ext cx="56560" cy="247462"/>
          </a:xfrm>
          <a:prstGeom prst="triangle">
            <a:avLst>
              <a:gd name="adj" fmla="val 583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9" name="Isosceles Triangle 68"/>
          <p:cNvSpPr/>
          <p:nvPr/>
        </p:nvSpPr>
        <p:spPr>
          <a:xfrm rot="13274098">
            <a:off x="1649640" y="2434155"/>
            <a:ext cx="56560" cy="247462"/>
          </a:xfrm>
          <a:prstGeom prst="triangle">
            <a:avLst>
              <a:gd name="adj" fmla="val 583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Isosceles Triangle 69"/>
          <p:cNvSpPr/>
          <p:nvPr/>
        </p:nvSpPr>
        <p:spPr>
          <a:xfrm rot="13274098">
            <a:off x="7905414" y="3470234"/>
            <a:ext cx="56560" cy="247462"/>
          </a:xfrm>
          <a:prstGeom prst="triangle">
            <a:avLst>
              <a:gd name="adj" fmla="val 583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1" name="Isosceles Triangle 70"/>
          <p:cNvSpPr/>
          <p:nvPr/>
        </p:nvSpPr>
        <p:spPr>
          <a:xfrm rot="13274098">
            <a:off x="1156209" y="1809732"/>
            <a:ext cx="56560" cy="247462"/>
          </a:xfrm>
          <a:prstGeom prst="triangle">
            <a:avLst>
              <a:gd name="adj" fmla="val 583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TextBox 71"/>
          <p:cNvSpPr txBox="1"/>
          <p:nvPr/>
        </p:nvSpPr>
        <p:spPr>
          <a:xfrm>
            <a:off x="6484501" y="2405749"/>
            <a:ext cx="836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</a:rPr>
              <a:t>p129S </a:t>
            </a:r>
            <a:r>
              <a:rPr lang="fr-FR" sz="1200" b="1" dirty="0" err="1" smtClean="0">
                <a:solidFill>
                  <a:srgbClr val="FF0000"/>
                </a:solidFill>
              </a:rPr>
              <a:t>Syn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280628" y="2405749"/>
            <a:ext cx="356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00B050"/>
                </a:solidFill>
              </a:rPr>
              <a:t>TH</a:t>
            </a:r>
            <a:endParaRPr lang="en-GB" sz="1200" b="1" dirty="0">
              <a:solidFill>
                <a:srgbClr val="00B05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0133856" y="2386261"/>
            <a:ext cx="6742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chemeClr val="bg1"/>
                </a:solidFill>
              </a:rPr>
              <a:t>Overlay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75" name="Isosceles Triangle 74"/>
          <p:cNvSpPr/>
          <p:nvPr/>
        </p:nvSpPr>
        <p:spPr>
          <a:xfrm rot="13274098" flipH="1" flipV="1">
            <a:off x="7749304" y="2843796"/>
            <a:ext cx="56560" cy="247462"/>
          </a:xfrm>
          <a:prstGeom prst="triangle">
            <a:avLst>
              <a:gd name="adj" fmla="val 583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Isosceles Triangle 75"/>
          <p:cNvSpPr/>
          <p:nvPr/>
        </p:nvSpPr>
        <p:spPr>
          <a:xfrm rot="13274098" flipH="1" flipV="1">
            <a:off x="11338323" y="2843795"/>
            <a:ext cx="56560" cy="247462"/>
          </a:xfrm>
          <a:prstGeom prst="triangle">
            <a:avLst>
              <a:gd name="adj" fmla="val 583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59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141</Words>
  <Application>Microsoft Office PowerPoint</Application>
  <PresentationFormat>Widescreen</PresentationFormat>
  <Paragraphs>30</Paragraphs>
  <Slides>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Symbol</vt:lpstr>
      <vt:lpstr>Office Theme</vt:lpstr>
      <vt:lpstr>Prism 9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Pierre GARCIA</dc:creator>
  <cp:lastModifiedBy>Pierre GARCIA</cp:lastModifiedBy>
  <cp:revision>18</cp:revision>
  <dcterms:created xsi:type="dcterms:W3CDTF">2023-08-22T14:38:32Z</dcterms:created>
  <dcterms:modified xsi:type="dcterms:W3CDTF">2023-08-23T12:53:44Z</dcterms:modified>
</cp:coreProperties>
</file>