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67" r:id="rId2"/>
    <p:sldId id="369" r:id="rId3"/>
    <p:sldId id="371" r:id="rId4"/>
    <p:sldId id="413" r:id="rId5"/>
    <p:sldId id="414" r:id="rId6"/>
    <p:sldId id="415" r:id="rId7"/>
    <p:sldId id="372" r:id="rId8"/>
    <p:sldId id="373" r:id="rId9"/>
    <p:sldId id="374" r:id="rId10"/>
    <p:sldId id="375" r:id="rId11"/>
    <p:sldId id="376" r:id="rId12"/>
    <p:sldId id="377" r:id="rId13"/>
    <p:sldId id="41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48990-54FA-43EE-839B-4A65A5D6DAC2}" v="1" dt="2023-05-31T09:36:33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ARENA" userId="6477113c-2e71-430e-bee9-a66e90aca95d" providerId="ADAL" clId="{27148990-54FA-43EE-839B-4A65A5D6DAC2}"/>
    <pc:docChg chg="addSld delSld modSld">
      <pc:chgData name="Giuseppe ARENA" userId="6477113c-2e71-430e-bee9-a66e90aca95d" providerId="ADAL" clId="{27148990-54FA-43EE-839B-4A65A5D6DAC2}" dt="2023-05-31T09:42:09.957" v="5"/>
      <pc:docMkLst>
        <pc:docMk/>
      </pc:docMkLst>
      <pc:sldChg chg="add">
        <pc:chgData name="Giuseppe ARENA" userId="6477113c-2e71-430e-bee9-a66e90aca95d" providerId="ADAL" clId="{27148990-54FA-43EE-839B-4A65A5D6DAC2}" dt="2023-05-31T09:36:33.453" v="0"/>
        <pc:sldMkLst>
          <pc:docMk/>
          <pc:sldMk cId="537522512" sldId="367"/>
        </pc:sldMkLst>
      </pc:sldChg>
      <pc:sldChg chg="add del">
        <pc:chgData name="Giuseppe ARENA" userId="6477113c-2e71-430e-bee9-a66e90aca95d" providerId="ADAL" clId="{27148990-54FA-43EE-839B-4A65A5D6DAC2}" dt="2023-05-31T09:38:55.144" v="3" actId="47"/>
        <pc:sldMkLst>
          <pc:docMk/>
          <pc:sldMk cId="173278048" sldId="368"/>
        </pc:sldMkLst>
      </pc:sldChg>
      <pc:sldChg chg="add">
        <pc:chgData name="Giuseppe ARENA" userId="6477113c-2e71-430e-bee9-a66e90aca95d" providerId="ADAL" clId="{27148990-54FA-43EE-839B-4A65A5D6DAC2}" dt="2023-05-31T09:38:25.561" v="1"/>
        <pc:sldMkLst>
          <pc:docMk/>
          <pc:sldMk cId="3145691194" sldId="369"/>
        </pc:sldMkLst>
      </pc:sldChg>
      <pc:sldChg chg="add">
        <pc:chgData name="Giuseppe ARENA" userId="6477113c-2e71-430e-bee9-a66e90aca95d" providerId="ADAL" clId="{27148990-54FA-43EE-839B-4A65A5D6DAC2}" dt="2023-05-31T09:38:51.039" v="2"/>
        <pc:sldMkLst>
          <pc:docMk/>
          <pc:sldMk cId="3039554888" sldId="371"/>
        </pc:sldMkLst>
      </pc:sldChg>
      <pc:sldChg chg="add">
        <pc:chgData name="Giuseppe ARENA" userId="6477113c-2e71-430e-bee9-a66e90aca95d" providerId="ADAL" clId="{27148990-54FA-43EE-839B-4A65A5D6DAC2}" dt="2023-05-31T09:42:09.957" v="5"/>
        <pc:sldMkLst>
          <pc:docMk/>
          <pc:sldMk cId="2678272583" sldId="372"/>
        </pc:sldMkLst>
      </pc:sldChg>
      <pc:sldChg chg="add">
        <pc:chgData name="Giuseppe ARENA" userId="6477113c-2e71-430e-bee9-a66e90aca95d" providerId="ADAL" clId="{27148990-54FA-43EE-839B-4A65A5D6DAC2}" dt="2023-05-31T09:42:09.957" v="5"/>
        <pc:sldMkLst>
          <pc:docMk/>
          <pc:sldMk cId="4128556773" sldId="373"/>
        </pc:sldMkLst>
      </pc:sldChg>
      <pc:sldChg chg="add">
        <pc:chgData name="Giuseppe ARENA" userId="6477113c-2e71-430e-bee9-a66e90aca95d" providerId="ADAL" clId="{27148990-54FA-43EE-839B-4A65A5D6DAC2}" dt="2023-05-31T09:42:09.957" v="5"/>
        <pc:sldMkLst>
          <pc:docMk/>
          <pc:sldMk cId="3637643653" sldId="374"/>
        </pc:sldMkLst>
      </pc:sldChg>
      <pc:sldChg chg="add">
        <pc:chgData name="Giuseppe ARENA" userId="6477113c-2e71-430e-bee9-a66e90aca95d" providerId="ADAL" clId="{27148990-54FA-43EE-839B-4A65A5D6DAC2}" dt="2023-05-31T09:42:09.957" v="5"/>
        <pc:sldMkLst>
          <pc:docMk/>
          <pc:sldMk cId="2973183893" sldId="375"/>
        </pc:sldMkLst>
      </pc:sldChg>
      <pc:sldChg chg="add">
        <pc:chgData name="Giuseppe ARENA" userId="6477113c-2e71-430e-bee9-a66e90aca95d" providerId="ADAL" clId="{27148990-54FA-43EE-839B-4A65A5D6DAC2}" dt="2023-05-31T09:42:09.957" v="5"/>
        <pc:sldMkLst>
          <pc:docMk/>
          <pc:sldMk cId="3308387296" sldId="376"/>
        </pc:sldMkLst>
      </pc:sldChg>
      <pc:sldChg chg="add">
        <pc:chgData name="Giuseppe ARENA" userId="6477113c-2e71-430e-bee9-a66e90aca95d" providerId="ADAL" clId="{27148990-54FA-43EE-839B-4A65A5D6DAC2}" dt="2023-05-31T09:42:09.957" v="5"/>
        <pc:sldMkLst>
          <pc:docMk/>
          <pc:sldMk cId="3068145165" sldId="377"/>
        </pc:sldMkLst>
      </pc:sldChg>
      <pc:sldChg chg="add">
        <pc:chgData name="Giuseppe ARENA" userId="6477113c-2e71-430e-bee9-a66e90aca95d" providerId="ADAL" clId="{27148990-54FA-43EE-839B-4A65A5D6DAC2}" dt="2023-05-31T09:39:51.469" v="4"/>
        <pc:sldMkLst>
          <pc:docMk/>
          <pc:sldMk cId="370092737" sldId="413"/>
        </pc:sldMkLst>
      </pc:sldChg>
      <pc:sldChg chg="add">
        <pc:chgData name="Giuseppe ARENA" userId="6477113c-2e71-430e-bee9-a66e90aca95d" providerId="ADAL" clId="{27148990-54FA-43EE-839B-4A65A5D6DAC2}" dt="2023-05-31T09:42:09.957" v="5"/>
        <pc:sldMkLst>
          <pc:docMk/>
          <pc:sldMk cId="2752205795" sldId="414"/>
        </pc:sldMkLst>
      </pc:sldChg>
      <pc:sldChg chg="add">
        <pc:chgData name="Giuseppe ARENA" userId="6477113c-2e71-430e-bee9-a66e90aca95d" providerId="ADAL" clId="{27148990-54FA-43EE-839B-4A65A5D6DAC2}" dt="2023-05-31T09:42:09.957" v="5"/>
        <pc:sldMkLst>
          <pc:docMk/>
          <pc:sldMk cId="3155054868" sldId="41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useppe.arena\Desktop\FACS\200902_CTR_neurons_gibco%20vs%20homemade%20N2\TUJ1_TH_CTR%20neurons_gibco%20vs%20HM_D3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17/6 wt D30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Sheet0!$I$11</c:f>
              <c:strCache>
                <c:ptCount val="1"/>
                <c:pt idx="0">
                  <c:v>TUJ1+, TH+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Sheet0!$H$12:$H$15</c:f>
              <c:strCache>
                <c:ptCount val="4"/>
                <c:pt idx="0">
                  <c:v>Gibco</c:v>
                </c:pt>
                <c:pt idx="1">
                  <c:v>HM_0</c:v>
                </c:pt>
                <c:pt idx="2">
                  <c:v>HM_10</c:v>
                </c:pt>
                <c:pt idx="3">
                  <c:v>HM_430</c:v>
                </c:pt>
              </c:strCache>
            </c:strRef>
          </c:cat>
          <c:val>
            <c:numRef>
              <c:f>Sheet0!$I$12:$I$15</c:f>
              <c:numCache>
                <c:formatCode>General</c:formatCode>
                <c:ptCount val="4"/>
                <c:pt idx="0">
                  <c:v>17.8</c:v>
                </c:pt>
                <c:pt idx="1">
                  <c:v>10.7</c:v>
                </c:pt>
                <c:pt idx="2">
                  <c:v>16</c:v>
                </c:pt>
                <c:pt idx="3">
                  <c:v>7.99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A-44CF-A779-CB07AFF6AC43}"/>
            </c:ext>
          </c:extLst>
        </c:ser>
        <c:ser>
          <c:idx val="1"/>
          <c:order val="1"/>
          <c:tx>
            <c:strRef>
              <c:f>Sheet0!$J$11</c:f>
              <c:strCache>
                <c:ptCount val="1"/>
                <c:pt idx="0">
                  <c:v>TUJ1+, TH-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Sheet0!$H$12:$H$15</c:f>
              <c:strCache>
                <c:ptCount val="4"/>
                <c:pt idx="0">
                  <c:v>Gibco</c:v>
                </c:pt>
                <c:pt idx="1">
                  <c:v>HM_0</c:v>
                </c:pt>
                <c:pt idx="2">
                  <c:v>HM_10</c:v>
                </c:pt>
                <c:pt idx="3">
                  <c:v>HM_430</c:v>
                </c:pt>
              </c:strCache>
            </c:strRef>
          </c:cat>
          <c:val>
            <c:numRef>
              <c:f>Sheet0!$J$12:$J$15</c:f>
              <c:numCache>
                <c:formatCode>General</c:formatCode>
                <c:ptCount val="4"/>
                <c:pt idx="0">
                  <c:v>58</c:v>
                </c:pt>
                <c:pt idx="1">
                  <c:v>54.6</c:v>
                </c:pt>
                <c:pt idx="2">
                  <c:v>56.7</c:v>
                </c:pt>
                <c:pt idx="3">
                  <c:v>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A-44CF-A779-CB07AFF6AC43}"/>
            </c:ext>
          </c:extLst>
        </c:ser>
        <c:ser>
          <c:idx val="2"/>
          <c:order val="2"/>
          <c:tx>
            <c:strRef>
              <c:f>Sheet0!$K$11</c:f>
              <c:strCache>
                <c:ptCount val="1"/>
                <c:pt idx="0">
                  <c:v>TUJ1+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Sheet0!$H$12:$H$15</c:f>
              <c:strCache>
                <c:ptCount val="4"/>
                <c:pt idx="0">
                  <c:v>Gibco</c:v>
                </c:pt>
                <c:pt idx="1">
                  <c:v>HM_0</c:v>
                </c:pt>
                <c:pt idx="2">
                  <c:v>HM_10</c:v>
                </c:pt>
                <c:pt idx="3">
                  <c:v>HM_430</c:v>
                </c:pt>
              </c:strCache>
            </c:strRef>
          </c:cat>
          <c:val>
            <c:numRef>
              <c:f>Sheet0!$K$12:$K$15</c:f>
              <c:numCache>
                <c:formatCode>General</c:formatCode>
                <c:ptCount val="4"/>
                <c:pt idx="0">
                  <c:v>75.8</c:v>
                </c:pt>
                <c:pt idx="1">
                  <c:v>65.3</c:v>
                </c:pt>
                <c:pt idx="2">
                  <c:v>72.7</c:v>
                </c:pt>
                <c:pt idx="3" formatCode="0.0">
                  <c:v>60.190000000000005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6A-44CF-A779-CB07AFF6A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0061904"/>
        <c:axId val="1770056080"/>
      </c:barChart>
      <c:catAx>
        <c:axId val="177006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056080"/>
        <c:crosses val="autoZero"/>
        <c:auto val="1"/>
        <c:lblAlgn val="ctr"/>
        <c:lblOffset val="100"/>
        <c:noMultiLvlLbl val="0"/>
      </c:catAx>
      <c:valAx>
        <c:axId val="177005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06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0249A-1CF9-4A1B-97D4-3704B14397B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4F086-CF9F-4D45-AA93-1BC20FB2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2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C2FE-81FE-4BFC-86F5-48441335DE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C2FE-81FE-4BFC-86F5-48441335DE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C2FE-81FE-4BFC-86F5-48441335D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2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C2FE-81FE-4BFC-86F5-48441335DE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1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C2FE-81FE-4BFC-86F5-48441335D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7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C2FE-81FE-4BFC-86F5-48441335DE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3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C2FE-81FE-4BFC-86F5-48441335DE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71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C2FE-81FE-4BFC-86F5-48441335DE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6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3AE4-CE58-335F-A43C-CAD00B348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9EFB2-AFE8-21CE-6B6D-28DD15A2B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3223C-54C3-994E-E509-A9B30D0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DBC65-F60E-8499-A8BE-EE981045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D14E-90E8-6184-EBB4-5AA37970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3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7086-D88F-DE10-ECB0-EFB0A6BC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2FA49-34F9-7ACE-717B-666B03E83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6B2A6-65C6-E1DD-7759-DD79A899D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F848-BBF8-A5C2-467B-B4E195AB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85A2B-E289-AB0C-6124-A50A837B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1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C809A-A54F-8BE7-DE7B-0218388B1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86A0B-75A6-33DB-8044-CDCF73B19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1AC7A-696F-6F9D-064A-BF05F6B8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8C18F-6409-12C9-DD5E-46ABFE9A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0426E-F744-C5F1-01B4-78AB5898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7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D6B1-034E-F3E4-917D-1B493EFF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8FFDC-4542-63D2-D619-35A15E91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9134D-F155-39E8-99B1-8AA359EF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0B77B-CF4E-5DDC-C7CE-E05710FA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93BD1-7B00-8367-40F0-89679E7F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5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2FD21-7F2D-59D2-5870-892302A0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44FB3-392B-27F6-2FAB-F8C4F4435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E0FD-8A1C-4AFF-E4FE-A7E98C70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205FB-254A-CDF4-CD16-C918FFF3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79B0D-A768-96F4-A8B4-7BF1DD8B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8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B791-6B0E-5E1E-5D0A-6FE003AA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2D394-3BD3-E0B9-5C9B-EF37CD775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47B9E-EB38-1C99-A6B4-7A0C8D09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E64BB-CFC7-FC1A-8AC1-462A9AC7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C99EB-17A1-48D5-4FD1-F5EA575E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FE210-B445-8801-2DAA-077CE8D1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6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9A4C-CC75-13D8-6340-7F0FC0BB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F8B25-CB38-D16A-2226-D3B618F7F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74A04-9846-5242-AD04-525A69874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E2BF7-10A6-C3B0-84B9-E0547428F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CAB1C1-639E-E39D-B1EF-019B1DF5E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74C26-4303-F7DC-AF28-AE6CC1075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0DDA83-29C1-3D17-703F-CD372B1A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70B4A-92AE-6816-EA35-2B7D63EE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AFF0-DEEB-C2C2-F380-257C891C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AC377-9084-2A72-FB2A-8BED69B6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9C0F5-278E-4869-2FEC-77F324AB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9B648-3E9B-6963-3FEA-B7D4FD8D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1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5CFB5C-C27D-E358-9776-86C9ED22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F0D63-9ABF-BFF5-C2C7-87C9728E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CB1ED-5E26-7F0C-96F2-1020CFF4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AB62-DC84-AE1E-1FA7-5667DEC9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DA854-FE6A-7A1F-965F-BAD26173C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CAA38-B113-5525-8557-B733D7332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A73B7-238D-1EE7-59F1-86D1017F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4850A-F5B4-C2E0-F2B1-4E931E44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D1B87-D0EC-8841-6CB5-FE2E1496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4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DEEE6-6378-C1F4-3A6B-C97B9D42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0D6EEC-9696-39A5-8644-257604B3A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037BE-9943-A974-E206-59B4D8452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93F05-BBEA-F8D1-FC62-A543F9CD5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CD1A7-01BE-CCF7-23D9-9A09300F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DA5B7-2D66-AC7E-A249-4356CDF4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E1B13-FD7B-A43C-FA49-C151F4C2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1F3E2-84DB-8E42-2E53-1033D8161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852B2-9AE1-A3D7-8AE2-C7CACD879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9CDD-B8D5-494D-ACAB-99E230B45B1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12F4C-044A-9E7C-CDBF-721EE132B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458ED-28D9-62E4-F4E8-E10D21587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eg"/><Relationship Id="rId9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8.jpg"/><Relationship Id="rId7" Type="http://schemas.openxmlformats.org/officeDocument/2006/relationships/image" Target="../media/image41.jpeg"/><Relationship Id="rId12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11" Type="http://schemas.openxmlformats.org/officeDocument/2006/relationships/image" Target="../media/image43.jpg"/><Relationship Id="rId5" Type="http://schemas.openxmlformats.org/officeDocument/2006/relationships/image" Target="../media/image45.jpeg"/><Relationship Id="rId10" Type="http://schemas.openxmlformats.org/officeDocument/2006/relationships/image" Target="../media/image47.jpeg"/><Relationship Id="rId4" Type="http://schemas.openxmlformats.org/officeDocument/2006/relationships/image" Target="../media/image39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8.jpeg"/><Relationship Id="rId18" Type="http://schemas.openxmlformats.org/officeDocument/2006/relationships/image" Target="../media/image52.jpg"/><Relationship Id="rId3" Type="http://schemas.openxmlformats.org/officeDocument/2006/relationships/image" Target="../media/image38.jpg"/><Relationship Id="rId7" Type="http://schemas.openxmlformats.org/officeDocument/2006/relationships/image" Target="../media/image41.jpeg"/><Relationship Id="rId12" Type="http://schemas.openxmlformats.org/officeDocument/2006/relationships/image" Target="../media/image44.jpg"/><Relationship Id="rId17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0.jp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11" Type="http://schemas.openxmlformats.org/officeDocument/2006/relationships/image" Target="../media/image43.jpg"/><Relationship Id="rId5" Type="http://schemas.openxmlformats.org/officeDocument/2006/relationships/image" Target="../media/image45.jpeg"/><Relationship Id="rId15" Type="http://schemas.microsoft.com/office/2007/relationships/hdphoto" Target="../media/hdphoto20.wdp"/><Relationship Id="rId10" Type="http://schemas.openxmlformats.org/officeDocument/2006/relationships/image" Target="../media/image47.jpeg"/><Relationship Id="rId19" Type="http://schemas.openxmlformats.org/officeDocument/2006/relationships/image" Target="../media/image53.jpeg"/><Relationship Id="rId4" Type="http://schemas.openxmlformats.org/officeDocument/2006/relationships/image" Target="../media/image39.jpeg"/><Relationship Id="rId9" Type="http://schemas.openxmlformats.org/officeDocument/2006/relationships/image" Target="../media/image42.jpe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26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5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microsoft.com/office/2007/relationships/hdphoto" Target="../media/hdphoto11.wdp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8.png"/><Relationship Id="rId18" Type="http://schemas.microsoft.com/office/2007/relationships/hdphoto" Target="../media/hdphoto17.wdp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microsoft.com/office/2007/relationships/hdphoto" Target="../media/hdphoto14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microsoft.com/office/2007/relationships/hdphoto" Target="../media/hdphoto16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image" Target="../media/image23.jpeg"/><Relationship Id="rId10" Type="http://schemas.microsoft.com/office/2007/relationships/hdphoto" Target="../media/hdphoto10.wdp"/><Relationship Id="rId19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15.wdp"/><Relationship Id="rId22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0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5" Type="http://schemas.microsoft.com/office/2007/relationships/hdphoto" Target="../media/hdphoto11.wdp"/><Relationship Id="rId10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9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92884" y="1310086"/>
            <a:ext cx="5169505" cy="5223070"/>
            <a:chOff x="8389886" y="1254829"/>
            <a:chExt cx="5169505" cy="5223070"/>
          </a:xfrm>
        </p:grpSpPr>
        <p:sp>
          <p:nvSpPr>
            <p:cNvPr id="34" name="TextBox 33"/>
            <p:cNvSpPr txBox="1"/>
            <p:nvPr/>
          </p:nvSpPr>
          <p:spPr>
            <a:xfrm>
              <a:off x="9027546" y="4517668"/>
              <a:ext cx="4523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200" b="1" dirty="0">
                  <a:solidFill>
                    <a:srgbClr val="FF0000"/>
                  </a:solidFill>
                </a:rPr>
                <a:t>Switch to « -N2 » medium, </a:t>
              </a:r>
              <a:r>
                <a:rPr lang="fr-LU" sz="1200" b="1" dirty="0" err="1">
                  <a:solidFill>
                    <a:srgbClr val="FF0000"/>
                  </a:solidFill>
                </a:rPr>
                <a:t>without</a:t>
              </a:r>
              <a:r>
                <a:rPr lang="fr-LU" sz="1200" b="1" dirty="0">
                  <a:solidFill>
                    <a:srgbClr val="FF0000"/>
                  </a:solidFill>
                </a:rPr>
                <a:t> </a:t>
              </a:r>
              <a:r>
                <a:rPr lang="fr-LU" sz="1200" b="1" dirty="0" err="1">
                  <a:solidFill>
                    <a:srgbClr val="FF0000"/>
                  </a:solidFill>
                </a:rPr>
                <a:t>insulin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035574" y="4875443"/>
              <a:ext cx="4523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200" dirty="0"/>
                <a:t>Change medium (1.5ml/</a:t>
              </a:r>
              <a:r>
                <a:rPr lang="fr-LU" sz="1200" dirty="0" err="1"/>
                <a:t>well</a:t>
              </a:r>
              <a:r>
                <a:rPr lang="fr-LU" sz="1200" dirty="0"/>
                <a:t>)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035569" y="5198172"/>
              <a:ext cx="4523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200" dirty="0"/>
                <a:t>Change medium (1.5ml/</a:t>
              </a:r>
              <a:r>
                <a:rPr lang="fr-LU" sz="1200" dirty="0" err="1"/>
                <a:t>well</a:t>
              </a:r>
              <a:r>
                <a:rPr lang="fr-LU" sz="1200" dirty="0"/>
                <a:t>)</a:t>
              </a:r>
              <a:endParaRPr lang="en-US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035574" y="5538830"/>
              <a:ext cx="4523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200" dirty="0"/>
                <a:t>Change medium (3ml/</a:t>
              </a:r>
              <a:r>
                <a:rPr lang="fr-LU" sz="1200" dirty="0" err="1"/>
                <a:t>well</a:t>
              </a:r>
              <a:r>
                <a:rPr lang="fr-LU" sz="1200" dirty="0"/>
                <a:t>)</a:t>
              </a:r>
              <a:endParaRPr lang="en-US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035571" y="5852599"/>
              <a:ext cx="4523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200" dirty="0"/>
                <a:t>Change medium (1.5ml/</a:t>
              </a:r>
              <a:r>
                <a:rPr lang="fr-LU" sz="1200" dirty="0" err="1"/>
                <a:t>well</a:t>
              </a:r>
              <a:r>
                <a:rPr lang="fr-LU" sz="1200" dirty="0"/>
                <a:t>)</a:t>
              </a:r>
              <a:endParaRPr lang="en-US" sz="12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389886" y="1254829"/>
              <a:ext cx="4165001" cy="5223070"/>
              <a:chOff x="8389886" y="1254829"/>
              <a:chExt cx="4165001" cy="522307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391596" y="4191297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D17</a:t>
                </a:r>
                <a:endParaRPr lang="en-US" sz="1200" dirty="0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8789179" y="1262662"/>
                <a:ext cx="0" cy="52120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8454950" y="1254829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D1</a:t>
                </a:r>
                <a:endParaRPr lang="en-US" sz="1200" dirty="0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8775307" y="1391215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9030967" y="1257460"/>
                <a:ext cx="2823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 err="1"/>
                  <a:t>Seed</a:t>
                </a:r>
                <a:r>
                  <a:rPr lang="fr-LU" sz="1200" dirty="0"/>
                  <a:t> 6x10</a:t>
                </a:r>
                <a:r>
                  <a:rPr lang="fr-LU" sz="1200" baseline="30000" dirty="0"/>
                  <a:t>6</a:t>
                </a:r>
                <a:r>
                  <a:rPr lang="fr-LU" sz="1200" dirty="0"/>
                  <a:t> </a:t>
                </a:r>
                <a:r>
                  <a:rPr lang="fr-LU" sz="1200" dirty="0" err="1"/>
                  <a:t>cells</a:t>
                </a:r>
                <a:r>
                  <a:rPr lang="fr-LU" sz="1200" dirty="0"/>
                  <a:t> </a:t>
                </a:r>
                <a:r>
                  <a:rPr lang="fr-LU" sz="1200" dirty="0" err="1"/>
                  <a:t>into</a:t>
                </a:r>
                <a:r>
                  <a:rPr lang="fr-LU" sz="1200" dirty="0"/>
                  <a:t> 1 T25 </a:t>
                </a:r>
                <a:r>
                  <a:rPr lang="fr-LU" sz="1200" dirty="0" err="1"/>
                  <a:t>flask</a:t>
                </a:r>
                <a:r>
                  <a:rPr lang="fr-LU" sz="1200" dirty="0"/>
                  <a:t> (</a:t>
                </a:r>
                <a:r>
                  <a:rPr lang="fr-LU" sz="1200" dirty="0" err="1"/>
                  <a:t>directly</a:t>
                </a:r>
                <a:r>
                  <a:rPr lang="fr-LU" sz="1200" dirty="0"/>
                  <a:t> in </a:t>
                </a:r>
                <a:r>
                  <a:rPr lang="fr-LU" sz="1200" dirty="0" err="1"/>
                  <a:t>Differentiation</a:t>
                </a:r>
                <a:r>
                  <a:rPr lang="fr-LU" sz="1200" dirty="0"/>
                  <a:t> Medium I)</a:t>
                </a:r>
                <a:endParaRPr lang="en-US" sz="1200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8773597" y="1917409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8454950" y="1770749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D3</a:t>
                </a:r>
                <a:endParaRPr lang="en-US" sz="1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030967" y="1773380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Split (</a:t>
                </a:r>
                <a:r>
                  <a:rPr lang="fr-LU" sz="1200" dirty="0" err="1"/>
                  <a:t>from</a:t>
                </a:r>
                <a:r>
                  <a:rPr lang="fr-LU" sz="1200" dirty="0"/>
                  <a:t> 1 T25 to 1 T75)</a:t>
                </a:r>
                <a:endParaRPr lang="en-US" sz="1200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8773597" y="2287656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8454950" y="2140996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D5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030967" y="2143627"/>
                <a:ext cx="35222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Change medium (15ml </a:t>
                </a:r>
                <a:r>
                  <a:rPr lang="fr-LU" sz="1200" dirty="0" err="1"/>
                  <a:t>Differentiation</a:t>
                </a:r>
                <a:r>
                  <a:rPr lang="fr-LU" sz="1200" dirty="0"/>
                  <a:t> medium I)</a:t>
                </a:r>
                <a:endParaRPr lang="en-US" sz="1200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8790547" y="2666107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8454950" y="2525813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D8</a:t>
                </a:r>
                <a:endParaRPr lang="en-US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039827" y="2525812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Split (</a:t>
                </a:r>
                <a:r>
                  <a:rPr lang="fr-LU" sz="1200" dirty="0" err="1"/>
                  <a:t>from</a:t>
                </a:r>
                <a:r>
                  <a:rPr lang="fr-LU" sz="1200" dirty="0"/>
                  <a:t> 1 T75 to 2 T75)</a:t>
                </a:r>
                <a:endParaRPr lang="en-US" sz="1200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8788837" y="2941795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8453240" y="2801501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D9</a:t>
                </a:r>
                <a:endParaRPr lang="en-US" sz="1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038117" y="2801500"/>
                <a:ext cx="29825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Switch to </a:t>
                </a:r>
                <a:r>
                  <a:rPr lang="fr-LU" sz="1200" dirty="0" err="1"/>
                  <a:t>Differentiation</a:t>
                </a:r>
                <a:r>
                  <a:rPr lang="fr-LU" sz="1200" dirty="0"/>
                  <a:t> medium II </a:t>
                </a:r>
                <a:endParaRPr lang="en-US" sz="1200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8787127" y="3320223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8389886" y="3179929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D11</a:t>
                </a:r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36407" y="3179928"/>
                <a:ext cx="29825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Switch to Maturation medium  </a:t>
                </a:r>
                <a:endParaRPr lang="en-US" sz="1200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8780747" y="3625030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8390182" y="3478370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D12</a:t>
                </a:r>
                <a:endParaRPr lang="en-US" sz="12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038117" y="3481001"/>
                <a:ext cx="28252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Change medium</a:t>
                </a:r>
                <a:endParaRPr lang="en-US" sz="1200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8781687" y="3965520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8394720" y="3825226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D15</a:t>
                </a:r>
                <a:endParaRPr lang="en-US" sz="1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030966" y="3825225"/>
                <a:ext cx="35222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Split </a:t>
                </a:r>
                <a:r>
                  <a:rPr lang="fr-LU" sz="1200" dirty="0" err="1"/>
                  <a:t>into</a:t>
                </a:r>
                <a:r>
                  <a:rPr lang="fr-LU" sz="1200" dirty="0"/>
                  <a:t> 6-well plates (2.5x10</a:t>
                </a:r>
                <a:r>
                  <a:rPr lang="fr-LU" sz="1200" baseline="30000" dirty="0"/>
                  <a:t>6</a:t>
                </a:r>
                <a:r>
                  <a:rPr lang="fr-LU" sz="1200" dirty="0"/>
                  <a:t> </a:t>
                </a:r>
                <a:r>
                  <a:rPr lang="fr-LU" sz="1200" dirty="0" err="1"/>
                  <a:t>cells</a:t>
                </a:r>
                <a:r>
                  <a:rPr lang="fr-LU" sz="1200" dirty="0"/>
                  <a:t>/</a:t>
                </a:r>
                <a:r>
                  <a:rPr lang="fr-LU" sz="1200" dirty="0" err="1"/>
                  <a:t>well</a:t>
                </a:r>
                <a:r>
                  <a:rPr lang="fr-LU" sz="1200" dirty="0"/>
                  <a:t>) </a:t>
                </a:r>
                <a:endParaRPr lang="en-US" sz="1200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8782520" y="4337957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9029257" y="4183654"/>
                <a:ext cx="35256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Change medium (1.5ml/</a:t>
                </a:r>
                <a:r>
                  <a:rPr lang="fr-LU" sz="1200" dirty="0" err="1"/>
                  <a:t>well</a:t>
                </a:r>
                <a:r>
                  <a:rPr lang="fr-LU" sz="1200" dirty="0"/>
                  <a:t>)</a:t>
                </a:r>
                <a:endParaRPr lang="en-US" sz="1200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8788838" y="4664591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8400519" y="4525311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b="1" dirty="0">
                    <a:solidFill>
                      <a:srgbClr val="FF0000"/>
                    </a:solidFill>
                  </a:rPr>
                  <a:t>D19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8788838" y="5029746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8408547" y="4883086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b="1" dirty="0">
                    <a:solidFill>
                      <a:srgbClr val="FF0000"/>
                    </a:solidFill>
                  </a:rPr>
                  <a:t>D22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8788833" y="5352475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8408542" y="5205815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b="1" dirty="0">
                    <a:solidFill>
                      <a:srgbClr val="FF0000"/>
                    </a:solidFill>
                  </a:rPr>
                  <a:t>D24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8788838" y="5693133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8408547" y="5546473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b="1" dirty="0">
                    <a:solidFill>
                      <a:srgbClr val="FF0000"/>
                    </a:solidFill>
                  </a:rPr>
                  <a:t>D26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8788835" y="6006902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8408544" y="5860242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b="1" dirty="0">
                    <a:solidFill>
                      <a:srgbClr val="FF0000"/>
                    </a:solidFill>
                  </a:rPr>
                  <a:t>D29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8788840" y="6347560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8408549" y="6200900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b="1" dirty="0">
                    <a:solidFill>
                      <a:srgbClr val="FF0000"/>
                    </a:solidFill>
                  </a:rPr>
                  <a:t>D31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9035576" y="6193257"/>
              <a:ext cx="4523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200" b="1" u="sng" dirty="0" err="1"/>
                <a:t>Insulin</a:t>
              </a:r>
              <a:r>
                <a:rPr lang="fr-LU" sz="1200" b="1" u="sng" dirty="0"/>
                <a:t> </a:t>
              </a:r>
              <a:r>
                <a:rPr lang="fr-LU" sz="1200" b="1" u="sng" dirty="0" err="1"/>
                <a:t>treatment</a:t>
              </a:r>
              <a:r>
                <a:rPr lang="fr-LU" sz="1200" b="1" u="sng" dirty="0"/>
                <a:t> </a:t>
              </a:r>
              <a:endParaRPr lang="en-US" sz="1200" b="1" u="sng" dirty="0"/>
            </a:p>
          </p:txBody>
        </p:sp>
      </p:grpSp>
      <p:pic>
        <p:nvPicPr>
          <p:cNvPr id="5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8" r="58014" b="10086"/>
          <a:stretch/>
        </p:blipFill>
        <p:spPr bwMode="auto">
          <a:xfrm>
            <a:off x="4419771" y="1618585"/>
            <a:ext cx="4152948" cy="40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9325230" y="2795202"/>
            <a:ext cx="2576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No </a:t>
            </a:r>
            <a:r>
              <a:rPr lang="fr-LU" sz="1600" dirty="0" err="1"/>
              <a:t>insulin</a:t>
            </a:r>
            <a:r>
              <a:rPr lang="fr-LU" sz="1600" dirty="0"/>
              <a:t> in the medium</a:t>
            </a:r>
            <a:endParaRPr lang="en-US" sz="1600" dirty="0"/>
          </a:p>
        </p:txBody>
      </p:sp>
      <p:sp>
        <p:nvSpPr>
          <p:cNvPr id="56" name="Down Arrow 55"/>
          <p:cNvSpPr/>
          <p:nvPr/>
        </p:nvSpPr>
        <p:spPr>
          <a:xfrm>
            <a:off x="10244957" y="3300111"/>
            <a:ext cx="367435" cy="55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7" name="TextBox 56"/>
          <p:cNvSpPr txBox="1"/>
          <p:nvPr/>
        </p:nvSpPr>
        <p:spPr>
          <a:xfrm>
            <a:off x="8816931" y="3987227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Activation of AKT signaling </a:t>
            </a:r>
            <a:r>
              <a:rPr lang="fr-LU" sz="1600" dirty="0" err="1"/>
              <a:t>already</a:t>
            </a:r>
            <a:r>
              <a:rPr lang="fr-LU" sz="1600" dirty="0"/>
              <a:t> at 10nM </a:t>
            </a:r>
            <a:r>
              <a:rPr lang="fr-LU" sz="1600" dirty="0" err="1"/>
              <a:t>insulin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476595" y="174249"/>
            <a:ext cx="11425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>
                <a:latin typeface="Arial" panose="020B0604020202020204" pitchFamily="34" charset="0"/>
                <a:ea typeface="Arial" panose="020B0604020202020204" pitchFamily="34" charset="0"/>
              </a:rPr>
              <a:t>Activation of AKT signaling pathway in iPSC-derived neurons (D30) treated with insulin </a:t>
            </a:r>
          </a:p>
          <a:p>
            <a:r>
              <a:rPr lang="en-US" b="1" i="1" u="sng" dirty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b="1" i="1" u="sng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after removal of N2 supplement for 12 days</a:t>
            </a:r>
            <a:r>
              <a:rPr lang="en-US" b="1" i="1" u="sng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551717" y="6074211"/>
            <a:ext cx="8713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b="1" dirty="0" err="1">
                <a:solidFill>
                  <a:srgbClr val="FF0000"/>
                </a:solidFill>
              </a:rPr>
              <a:t>From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day</a:t>
            </a:r>
            <a:r>
              <a:rPr lang="fr-LU" sz="1600" b="1" dirty="0">
                <a:solidFill>
                  <a:srgbClr val="FF0000"/>
                </a:solidFill>
              </a:rPr>
              <a:t> 19, B27 </a:t>
            </a:r>
            <a:r>
              <a:rPr lang="fr-LU" sz="1600" b="1" dirty="0" err="1">
                <a:solidFill>
                  <a:srgbClr val="FF0000"/>
                </a:solidFill>
              </a:rPr>
              <a:t>without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insulin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was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used</a:t>
            </a:r>
            <a:r>
              <a:rPr lang="fr-LU" sz="1600" b="1" dirty="0">
                <a:solidFill>
                  <a:srgbClr val="FF0000"/>
                </a:solidFill>
              </a:rPr>
              <a:t> (but </a:t>
            </a:r>
            <a:r>
              <a:rPr lang="fr-LU" sz="1600" b="1" dirty="0" err="1">
                <a:solidFill>
                  <a:srgbClr val="FF0000"/>
                </a:solidFill>
              </a:rPr>
              <a:t>with</a:t>
            </a:r>
            <a:r>
              <a:rPr lang="fr-LU" sz="1600" b="1" dirty="0">
                <a:solidFill>
                  <a:srgbClr val="FF0000"/>
                </a:solidFill>
              </a:rPr>
              <a:t> Vitamine A),</a:t>
            </a:r>
          </a:p>
          <a:p>
            <a:pPr algn="ctr"/>
            <a:r>
              <a:rPr lang="fr-LU" sz="1600" b="1" dirty="0" err="1">
                <a:solidFill>
                  <a:srgbClr val="FF0000"/>
                </a:solidFill>
              </a:rPr>
              <a:t>which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means</a:t>
            </a:r>
            <a:r>
              <a:rPr lang="fr-LU" sz="1600" b="1" dirty="0">
                <a:solidFill>
                  <a:srgbClr val="FF0000"/>
                </a:solidFill>
              </a:rPr>
              <a:t> NO </a:t>
            </a:r>
            <a:r>
              <a:rPr lang="fr-LU" sz="1600" b="1" dirty="0" err="1">
                <a:solidFill>
                  <a:srgbClr val="FF0000"/>
                </a:solidFill>
              </a:rPr>
              <a:t>insulin</a:t>
            </a:r>
            <a:r>
              <a:rPr lang="fr-LU" sz="1600" b="1" dirty="0">
                <a:solidFill>
                  <a:srgbClr val="FF0000"/>
                </a:solidFill>
              </a:rPr>
              <a:t> at all for 12 </a:t>
            </a:r>
            <a:r>
              <a:rPr lang="fr-LU" sz="1600" b="1" dirty="0" err="1">
                <a:solidFill>
                  <a:srgbClr val="FF0000"/>
                </a:solidFill>
              </a:rPr>
              <a:t>days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2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4819272" y="201230"/>
            <a:ext cx="42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18075 WT </a:t>
            </a:r>
            <a:r>
              <a:rPr lang="fr-LU" b="1" dirty="0" err="1"/>
              <a:t>neurons_day</a:t>
            </a:r>
            <a:r>
              <a:rPr lang="fr-LU" b="1" dirty="0"/>
              <a:t> 30</a:t>
            </a:r>
            <a:endParaRPr lang="en-US" b="1" dirty="0"/>
          </a:p>
        </p:txBody>
      </p:sp>
      <p:sp>
        <p:nvSpPr>
          <p:cNvPr id="183" name="TextBox 182"/>
          <p:cNvSpPr txBox="1"/>
          <p:nvPr/>
        </p:nvSpPr>
        <p:spPr>
          <a:xfrm>
            <a:off x="8722716" y="2294868"/>
            <a:ext cx="353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430 + 58 </a:t>
            </a:r>
            <a:r>
              <a:rPr lang="fr-LU" sz="1600" dirty="0" err="1"/>
              <a:t>nM</a:t>
            </a:r>
            <a:r>
              <a:rPr lang="fr-LU" sz="1600" dirty="0"/>
              <a:t> </a:t>
            </a:r>
            <a:r>
              <a:rPr lang="fr-LU" sz="1600" dirty="0" err="1"/>
              <a:t>insulin</a:t>
            </a:r>
            <a:r>
              <a:rPr lang="fr-LU" sz="1600" dirty="0"/>
              <a:t> in the medium</a:t>
            </a:r>
          </a:p>
        </p:txBody>
      </p:sp>
      <p:sp>
        <p:nvSpPr>
          <p:cNvPr id="184" name="Down Arrow 183"/>
          <p:cNvSpPr/>
          <p:nvPr/>
        </p:nvSpPr>
        <p:spPr>
          <a:xfrm>
            <a:off x="10308540" y="2788718"/>
            <a:ext cx="367435" cy="55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5" name="TextBox 184"/>
          <p:cNvSpPr txBox="1"/>
          <p:nvPr/>
        </p:nvSpPr>
        <p:spPr>
          <a:xfrm>
            <a:off x="8933206" y="3439876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No activation of AKT signaling </a:t>
            </a:r>
          </a:p>
          <a:p>
            <a:pPr algn="ctr"/>
            <a:r>
              <a:rPr lang="fr-LU" sz="1600" dirty="0" err="1"/>
              <a:t>even</a:t>
            </a:r>
            <a:r>
              <a:rPr lang="fr-LU" sz="1600" dirty="0"/>
              <a:t> at 200nM </a:t>
            </a:r>
            <a:r>
              <a:rPr lang="fr-LU" sz="1600" dirty="0" err="1"/>
              <a:t>insulin</a:t>
            </a:r>
            <a:endParaRPr lang="en-US" sz="1600" dirty="0"/>
          </a:p>
        </p:txBody>
      </p:sp>
      <p:sp>
        <p:nvSpPr>
          <p:cNvPr id="194" name="TextBox 193"/>
          <p:cNvSpPr txBox="1"/>
          <p:nvPr/>
        </p:nvSpPr>
        <p:spPr>
          <a:xfrm>
            <a:off x="946611" y="2270212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sp>
        <p:nvSpPr>
          <p:cNvPr id="195" name="TextBox 194"/>
          <p:cNvSpPr txBox="1"/>
          <p:nvPr/>
        </p:nvSpPr>
        <p:spPr>
          <a:xfrm>
            <a:off x="224235" y="2861858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pThr308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946611" y="5100129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DJ-1</a:t>
            </a:r>
            <a:endParaRPr lang="en-US" sz="1600" dirty="0"/>
          </a:p>
        </p:txBody>
      </p:sp>
      <p:sp>
        <p:nvSpPr>
          <p:cNvPr id="197" name="TextBox 196"/>
          <p:cNvSpPr txBox="1"/>
          <p:nvPr/>
        </p:nvSpPr>
        <p:spPr>
          <a:xfrm>
            <a:off x="361395" y="5612252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-synuclein</a:t>
            </a:r>
            <a:endParaRPr lang="en-US" sz="1600" dirty="0"/>
          </a:p>
        </p:txBody>
      </p:sp>
      <p:sp>
        <p:nvSpPr>
          <p:cNvPr id="198" name="TextBox 197"/>
          <p:cNvSpPr txBox="1"/>
          <p:nvPr/>
        </p:nvSpPr>
        <p:spPr>
          <a:xfrm>
            <a:off x="772875" y="3942327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600" dirty="0"/>
          </a:p>
        </p:txBody>
      </p:sp>
      <p:sp>
        <p:nvSpPr>
          <p:cNvPr id="199" name="TextBox 198"/>
          <p:cNvSpPr txBox="1"/>
          <p:nvPr/>
        </p:nvSpPr>
        <p:spPr>
          <a:xfrm>
            <a:off x="242523" y="4570620"/>
            <a:ext cx="160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 pSer9</a:t>
            </a:r>
            <a:endParaRPr lang="en-US" sz="1600" dirty="0"/>
          </a:p>
        </p:txBody>
      </p:sp>
      <p:sp>
        <p:nvSpPr>
          <p:cNvPr id="200" name="TextBox 199"/>
          <p:cNvSpPr txBox="1"/>
          <p:nvPr/>
        </p:nvSpPr>
        <p:spPr>
          <a:xfrm>
            <a:off x="504156" y="1902031"/>
            <a:ext cx="109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err="1"/>
              <a:t>Insulin</a:t>
            </a:r>
            <a:r>
              <a:rPr lang="fr-LU" sz="1200" dirty="0"/>
              <a:t> 30min</a:t>
            </a:r>
            <a:endParaRPr lang="en-US" sz="1200" dirty="0"/>
          </a:p>
        </p:txBody>
      </p:sp>
      <p:sp>
        <p:nvSpPr>
          <p:cNvPr id="201" name="TextBox 200"/>
          <p:cNvSpPr txBox="1"/>
          <p:nvPr/>
        </p:nvSpPr>
        <p:spPr>
          <a:xfrm>
            <a:off x="224235" y="3385553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pSer473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1616360" y="1451144"/>
            <a:ext cx="2948686" cy="746197"/>
            <a:chOff x="253904" y="1592824"/>
            <a:chExt cx="2948686" cy="746197"/>
          </a:xfrm>
        </p:grpSpPr>
        <p:sp>
          <p:nvSpPr>
            <p:cNvPr id="203" name="TextBox 202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 err="1">
                  <a:solidFill>
                    <a:schemeClr val="accent2"/>
                  </a:solidFill>
                </a:rPr>
                <a:t>Gibco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204" name="Straight Connector 203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pic>
        <p:nvPicPr>
          <p:cNvPr id="210" name="Picture 20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27974" r="48680" b="17400"/>
          <a:stretch/>
        </p:blipFill>
        <p:spPr>
          <a:xfrm>
            <a:off x="1527903" y="2191326"/>
            <a:ext cx="2597366" cy="526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2" name="Picture 2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9" r="50356" b="10389"/>
          <a:stretch/>
        </p:blipFill>
        <p:spPr>
          <a:xfrm>
            <a:off x="1527903" y="2779775"/>
            <a:ext cx="2597366" cy="4846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4" name="Picture 2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20876" r="48377" b="28559"/>
          <a:stretch/>
        </p:blipFill>
        <p:spPr>
          <a:xfrm>
            <a:off x="1527903" y="5000724"/>
            <a:ext cx="2601962" cy="494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6" name="Picture 2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19853" r="50015" b="32602"/>
          <a:stretch/>
        </p:blipFill>
        <p:spPr>
          <a:xfrm>
            <a:off x="1527903" y="5575746"/>
            <a:ext cx="2601960" cy="4452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8" name="Picture 2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10142" r="49728" b="9992"/>
          <a:stretch/>
        </p:blipFill>
        <p:spPr>
          <a:xfrm>
            <a:off x="1527903" y="3822191"/>
            <a:ext cx="2601961" cy="557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0" name="Picture 2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9950" r="49367" b="8639"/>
          <a:stretch/>
        </p:blipFill>
        <p:spPr>
          <a:xfrm>
            <a:off x="1527903" y="4461205"/>
            <a:ext cx="2605657" cy="456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2" name="Picture 2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3327" r="51181" b="21081"/>
          <a:stretch/>
        </p:blipFill>
        <p:spPr>
          <a:xfrm>
            <a:off x="1527903" y="3328722"/>
            <a:ext cx="2597366" cy="4245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7" name="Rectangle 246">
            <a:extLst>
              <a:ext uri="{FF2B5EF4-FFF2-40B4-BE49-F238E27FC236}">
                <a16:creationId xmlns:a16="http://schemas.microsoft.com/office/drawing/2014/main" id="{0511E7F6-1FE0-4E6C-835A-F8702925B003}"/>
              </a:ext>
            </a:extLst>
          </p:cNvPr>
          <p:cNvSpPr/>
          <p:nvPr/>
        </p:nvSpPr>
        <p:spPr>
          <a:xfrm>
            <a:off x="5758308" y="4727149"/>
            <a:ext cx="4088901" cy="18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C927399D-82A9-4338-AC13-07AA605B9E15}"/>
              </a:ext>
            </a:extLst>
          </p:cNvPr>
          <p:cNvSpPr/>
          <p:nvPr/>
        </p:nvSpPr>
        <p:spPr>
          <a:xfrm>
            <a:off x="5704079" y="2533552"/>
            <a:ext cx="4088901" cy="18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8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4819272" y="201230"/>
            <a:ext cx="42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18075 WT </a:t>
            </a:r>
            <a:r>
              <a:rPr lang="fr-LU" b="1" dirty="0" err="1"/>
              <a:t>neurons_day</a:t>
            </a:r>
            <a:r>
              <a:rPr lang="fr-LU" b="1" dirty="0"/>
              <a:t> 30</a:t>
            </a:r>
            <a:endParaRPr lang="en-US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9116924" y="2197341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58 </a:t>
            </a:r>
            <a:r>
              <a:rPr lang="fr-LU" sz="1600" dirty="0" err="1"/>
              <a:t>nM</a:t>
            </a:r>
            <a:r>
              <a:rPr lang="fr-LU" sz="1600" dirty="0"/>
              <a:t> </a:t>
            </a:r>
            <a:r>
              <a:rPr lang="fr-LU" sz="1600" dirty="0" err="1"/>
              <a:t>insulin</a:t>
            </a:r>
            <a:r>
              <a:rPr lang="fr-LU" sz="1600" dirty="0"/>
              <a:t> in the medium</a:t>
            </a:r>
          </a:p>
          <a:p>
            <a:pPr algn="ctr"/>
            <a:r>
              <a:rPr lang="fr-LU" sz="1600" dirty="0"/>
              <a:t>(</a:t>
            </a:r>
            <a:r>
              <a:rPr lang="fr-LU" sz="1600" dirty="0" err="1"/>
              <a:t>from</a:t>
            </a:r>
            <a:r>
              <a:rPr lang="fr-LU" sz="1600" dirty="0"/>
              <a:t> the B27)</a:t>
            </a:r>
            <a:endParaRPr lang="en-US" sz="1600" dirty="0"/>
          </a:p>
        </p:txBody>
      </p:sp>
      <p:sp>
        <p:nvSpPr>
          <p:cNvPr id="128" name="TextBox 127"/>
          <p:cNvSpPr txBox="1"/>
          <p:nvPr/>
        </p:nvSpPr>
        <p:spPr>
          <a:xfrm>
            <a:off x="9116924" y="3548219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Activation of AKT signaling </a:t>
            </a:r>
          </a:p>
          <a:p>
            <a:pPr algn="ctr"/>
            <a:r>
              <a:rPr lang="fr-LU" sz="1600" dirty="0"/>
              <a:t>at 50nM </a:t>
            </a:r>
            <a:r>
              <a:rPr lang="fr-LU" sz="1600" dirty="0" err="1"/>
              <a:t>insulin</a:t>
            </a:r>
            <a:endParaRPr lang="en-US" sz="16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4224260" y="1453415"/>
            <a:ext cx="2948686" cy="746197"/>
            <a:chOff x="253904" y="1592824"/>
            <a:chExt cx="2948686" cy="746197"/>
          </a:xfrm>
        </p:grpSpPr>
        <p:sp>
          <p:nvSpPr>
            <p:cNvPr id="130" name="TextBox 129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00B050"/>
                  </a:solidFill>
                </a:rPr>
                <a:t>HM_0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946611" y="2270212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24235" y="2861858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pThr308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946611" y="5100129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DJ-1</a:t>
            </a:r>
            <a:endParaRPr lang="en-US" sz="1600" dirty="0"/>
          </a:p>
        </p:txBody>
      </p:sp>
      <p:sp>
        <p:nvSpPr>
          <p:cNvPr id="140" name="TextBox 139"/>
          <p:cNvSpPr txBox="1"/>
          <p:nvPr/>
        </p:nvSpPr>
        <p:spPr>
          <a:xfrm>
            <a:off x="361395" y="5612252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-synuclein</a:t>
            </a:r>
            <a:endParaRPr lang="en-US" sz="1600" dirty="0"/>
          </a:p>
        </p:txBody>
      </p:sp>
      <p:sp>
        <p:nvSpPr>
          <p:cNvPr id="141" name="TextBox 140"/>
          <p:cNvSpPr txBox="1"/>
          <p:nvPr/>
        </p:nvSpPr>
        <p:spPr>
          <a:xfrm>
            <a:off x="772875" y="3942327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600" dirty="0"/>
          </a:p>
        </p:txBody>
      </p:sp>
      <p:sp>
        <p:nvSpPr>
          <p:cNvPr id="142" name="TextBox 141"/>
          <p:cNvSpPr txBox="1"/>
          <p:nvPr/>
        </p:nvSpPr>
        <p:spPr>
          <a:xfrm>
            <a:off x="242523" y="4570620"/>
            <a:ext cx="160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 pSer9</a:t>
            </a:r>
            <a:endParaRPr lang="en-US" sz="1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504156" y="1902031"/>
            <a:ext cx="109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err="1"/>
              <a:t>Insulin</a:t>
            </a:r>
            <a:r>
              <a:rPr lang="fr-LU" sz="1200" dirty="0"/>
              <a:t> 30min</a:t>
            </a:r>
            <a:endParaRPr lang="en-US" sz="1200" dirty="0"/>
          </a:p>
        </p:txBody>
      </p:sp>
      <p:sp>
        <p:nvSpPr>
          <p:cNvPr id="144" name="TextBox 143"/>
          <p:cNvSpPr txBox="1"/>
          <p:nvPr/>
        </p:nvSpPr>
        <p:spPr>
          <a:xfrm>
            <a:off x="224235" y="3385553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pSer473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1616360" y="1451144"/>
            <a:ext cx="2948686" cy="746197"/>
            <a:chOff x="253904" y="1592824"/>
            <a:chExt cx="2948686" cy="746197"/>
          </a:xfrm>
        </p:grpSpPr>
        <p:sp>
          <p:nvSpPr>
            <p:cNvPr id="146" name="TextBox 145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 err="1">
                  <a:solidFill>
                    <a:schemeClr val="accent2"/>
                  </a:solidFill>
                </a:rPr>
                <a:t>Gibco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pic>
        <p:nvPicPr>
          <p:cNvPr id="153" name="Picture 1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27974" r="48680" b="17400"/>
          <a:stretch/>
        </p:blipFill>
        <p:spPr>
          <a:xfrm>
            <a:off x="1527903" y="2191326"/>
            <a:ext cx="2597366" cy="526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4" name="Picture 1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27974" r="2248" b="17400"/>
          <a:stretch/>
        </p:blipFill>
        <p:spPr>
          <a:xfrm>
            <a:off x="4196869" y="2191326"/>
            <a:ext cx="2597493" cy="526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5" name="Picture 1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9" r="50356" b="10389"/>
          <a:stretch/>
        </p:blipFill>
        <p:spPr>
          <a:xfrm>
            <a:off x="1527903" y="2779775"/>
            <a:ext cx="2597366" cy="4846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9" t="18452" b="16428"/>
          <a:stretch/>
        </p:blipFill>
        <p:spPr>
          <a:xfrm>
            <a:off x="4196869" y="2779775"/>
            <a:ext cx="2597272" cy="4823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20876" r="48377" b="28559"/>
          <a:stretch/>
        </p:blipFill>
        <p:spPr>
          <a:xfrm>
            <a:off x="1527903" y="5000724"/>
            <a:ext cx="2601962" cy="494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1" t="24689" b="24408"/>
          <a:stretch/>
        </p:blipFill>
        <p:spPr>
          <a:xfrm>
            <a:off x="4196869" y="5000724"/>
            <a:ext cx="2597493" cy="494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19853" r="50015" b="32602"/>
          <a:stretch/>
        </p:blipFill>
        <p:spPr>
          <a:xfrm>
            <a:off x="1527903" y="5575746"/>
            <a:ext cx="2601960" cy="4452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9" t="20769" r="1637" b="32602"/>
          <a:stretch/>
        </p:blipFill>
        <p:spPr>
          <a:xfrm>
            <a:off x="4196869" y="5575746"/>
            <a:ext cx="2597493" cy="4452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1" name="Picture 16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10142" r="49728" b="9992"/>
          <a:stretch/>
        </p:blipFill>
        <p:spPr>
          <a:xfrm>
            <a:off x="1527903" y="3822191"/>
            <a:ext cx="2601961" cy="557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2" name="Picture 16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3" t="9291" b="9746"/>
          <a:stretch/>
        </p:blipFill>
        <p:spPr>
          <a:xfrm>
            <a:off x="4196869" y="3822191"/>
            <a:ext cx="2597493" cy="5577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3" name="Picture 16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9950" r="49367" b="8639"/>
          <a:stretch/>
        </p:blipFill>
        <p:spPr>
          <a:xfrm>
            <a:off x="1527903" y="4461205"/>
            <a:ext cx="2605657" cy="456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4" name="Picture 16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5" t="9950" r="1818" b="8639"/>
          <a:stretch/>
        </p:blipFill>
        <p:spPr>
          <a:xfrm>
            <a:off x="4196869" y="4465956"/>
            <a:ext cx="2597493" cy="456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3327" r="51181" b="21081"/>
          <a:stretch/>
        </p:blipFill>
        <p:spPr>
          <a:xfrm>
            <a:off x="1527903" y="3328722"/>
            <a:ext cx="2597366" cy="4245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6" name="Picture 16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6" t="23327" r="2181" b="21081"/>
          <a:stretch/>
        </p:blipFill>
        <p:spPr>
          <a:xfrm>
            <a:off x="4196870" y="3328722"/>
            <a:ext cx="2597272" cy="4216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F50DC100-DE3E-474D-A395-AFFA7360868A}"/>
              </a:ext>
            </a:extLst>
          </p:cNvPr>
          <p:cNvSpPr/>
          <p:nvPr/>
        </p:nvSpPr>
        <p:spPr>
          <a:xfrm>
            <a:off x="7234066" y="4276918"/>
            <a:ext cx="4088901" cy="1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263AB22-04FE-4840-85E7-788D464FF410}"/>
              </a:ext>
            </a:extLst>
          </p:cNvPr>
          <p:cNvSpPr/>
          <p:nvPr/>
        </p:nvSpPr>
        <p:spPr>
          <a:xfrm>
            <a:off x="7286018" y="5306067"/>
            <a:ext cx="4088901" cy="17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8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4224260" y="1453415"/>
            <a:ext cx="2948686" cy="746197"/>
            <a:chOff x="253904" y="1592824"/>
            <a:chExt cx="2948686" cy="746197"/>
          </a:xfrm>
        </p:grpSpPr>
        <p:sp>
          <p:nvSpPr>
            <p:cNvPr id="48" name="TextBox 47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00B050"/>
                  </a:solidFill>
                </a:rPr>
                <a:t>HM_0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946611" y="2270212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224235" y="2861858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pThr308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6611" y="5100129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DJ-1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361395" y="5612252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-synuclein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772875" y="3942327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242523" y="4570620"/>
            <a:ext cx="160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 pSer9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504156" y="1902031"/>
            <a:ext cx="109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err="1"/>
              <a:t>Insulin</a:t>
            </a:r>
            <a:r>
              <a:rPr lang="fr-LU" sz="1200" dirty="0"/>
              <a:t> 30min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224235" y="3385553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pSer473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616360" y="1451144"/>
            <a:ext cx="2948686" cy="746197"/>
            <a:chOff x="253904" y="1592824"/>
            <a:chExt cx="2948686" cy="746197"/>
          </a:xfrm>
        </p:grpSpPr>
        <p:sp>
          <p:nvSpPr>
            <p:cNvPr id="77" name="TextBox 76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 err="1">
                  <a:solidFill>
                    <a:schemeClr val="accent2"/>
                  </a:solidFill>
                </a:rPr>
                <a:t>Gibco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58370" y="1455826"/>
            <a:ext cx="2912826" cy="746197"/>
            <a:chOff x="2810049" y="1592824"/>
            <a:chExt cx="2912826" cy="746197"/>
          </a:xfrm>
        </p:grpSpPr>
        <p:sp>
          <p:nvSpPr>
            <p:cNvPr id="59" name="TextBox 58"/>
            <p:cNvSpPr txBox="1"/>
            <p:nvPr/>
          </p:nvSpPr>
          <p:spPr>
            <a:xfrm>
              <a:off x="2843473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0070C0"/>
                  </a:solidFill>
                </a:rPr>
                <a:t>HM_430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843473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2810049" y="2031244"/>
              <a:ext cx="2912826" cy="307777"/>
              <a:chOff x="3401719" y="1726444"/>
              <a:chExt cx="2912826" cy="30777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3401719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NT</a:t>
                </a:r>
                <a:endParaRPr lang="en-US" sz="14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937575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</a:t>
                </a:r>
                <a:endParaRPr lang="en-US" sz="14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45376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50</a:t>
                </a:r>
                <a:endParaRPr lang="en-US" sz="14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90668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100</a:t>
                </a:r>
                <a:endParaRPr lang="en-US" sz="14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419810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200</a:t>
                </a:r>
                <a:endParaRPr lang="en-US" sz="1400" dirty="0"/>
              </a:p>
            </p:txBody>
          </p:sp>
        </p:grpSp>
      </p:grpSp>
      <p:sp>
        <p:nvSpPr>
          <p:cNvPr id="102" name="TextBox 101"/>
          <p:cNvSpPr txBox="1"/>
          <p:nvPr/>
        </p:nvSpPr>
        <p:spPr>
          <a:xfrm>
            <a:off x="4819272" y="201230"/>
            <a:ext cx="42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18075 WT </a:t>
            </a:r>
            <a:r>
              <a:rPr lang="fr-LU" b="1" dirty="0" err="1"/>
              <a:t>neurons_day</a:t>
            </a:r>
            <a:r>
              <a:rPr lang="fr-LU" b="1" dirty="0"/>
              <a:t> 30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27974" r="48680" b="17400"/>
          <a:stretch/>
        </p:blipFill>
        <p:spPr>
          <a:xfrm>
            <a:off x="1527903" y="2191326"/>
            <a:ext cx="2597366" cy="526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27974" r="2248" b="17400"/>
          <a:stretch/>
        </p:blipFill>
        <p:spPr>
          <a:xfrm>
            <a:off x="4196869" y="2191326"/>
            <a:ext cx="2597493" cy="526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9" r="50356" b="10389"/>
          <a:stretch/>
        </p:blipFill>
        <p:spPr>
          <a:xfrm>
            <a:off x="1527903" y="2779775"/>
            <a:ext cx="2597366" cy="4846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9" t="18452" b="16428"/>
          <a:stretch/>
        </p:blipFill>
        <p:spPr>
          <a:xfrm>
            <a:off x="4196869" y="2779775"/>
            <a:ext cx="2597272" cy="4823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20876" r="48377" b="28559"/>
          <a:stretch/>
        </p:blipFill>
        <p:spPr>
          <a:xfrm>
            <a:off x="1527903" y="5000724"/>
            <a:ext cx="2601962" cy="494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1" t="24689" b="24408"/>
          <a:stretch/>
        </p:blipFill>
        <p:spPr>
          <a:xfrm>
            <a:off x="4196869" y="5000724"/>
            <a:ext cx="2597493" cy="494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19853" r="50015" b="32602"/>
          <a:stretch/>
        </p:blipFill>
        <p:spPr>
          <a:xfrm>
            <a:off x="1527903" y="5575746"/>
            <a:ext cx="2601960" cy="4452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9" t="20769" r="1637" b="32602"/>
          <a:stretch/>
        </p:blipFill>
        <p:spPr>
          <a:xfrm>
            <a:off x="4196869" y="5575746"/>
            <a:ext cx="2597493" cy="4452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10142" r="49728" b="9992"/>
          <a:stretch/>
        </p:blipFill>
        <p:spPr>
          <a:xfrm>
            <a:off x="1527903" y="3822191"/>
            <a:ext cx="2601961" cy="557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3" t="9291" b="9746"/>
          <a:stretch/>
        </p:blipFill>
        <p:spPr>
          <a:xfrm>
            <a:off x="4196869" y="3822191"/>
            <a:ext cx="2597493" cy="5577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9950" r="49367" b="8639"/>
          <a:stretch/>
        </p:blipFill>
        <p:spPr>
          <a:xfrm>
            <a:off x="1527903" y="4461205"/>
            <a:ext cx="2605657" cy="456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5" t="9950" r="1818" b="8639"/>
          <a:stretch/>
        </p:blipFill>
        <p:spPr>
          <a:xfrm>
            <a:off x="4196869" y="4465956"/>
            <a:ext cx="2597493" cy="456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3" name="TextBox 72"/>
          <p:cNvSpPr txBox="1"/>
          <p:nvPr/>
        </p:nvSpPr>
        <p:spPr>
          <a:xfrm>
            <a:off x="9194560" y="2483154"/>
            <a:ext cx="353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430 + 58 </a:t>
            </a:r>
            <a:r>
              <a:rPr lang="fr-LU" sz="1600" dirty="0" err="1"/>
              <a:t>nM</a:t>
            </a:r>
            <a:r>
              <a:rPr lang="fr-LU" sz="1600" dirty="0"/>
              <a:t> </a:t>
            </a:r>
            <a:r>
              <a:rPr lang="fr-LU" sz="1600" dirty="0" err="1"/>
              <a:t>insulin</a:t>
            </a:r>
            <a:endParaRPr lang="fr-LU" sz="1600" dirty="0"/>
          </a:p>
        </p:txBody>
      </p:sp>
      <p:sp>
        <p:nvSpPr>
          <p:cNvPr id="74" name="Down Arrow 73"/>
          <p:cNvSpPr/>
          <p:nvPr/>
        </p:nvSpPr>
        <p:spPr>
          <a:xfrm>
            <a:off x="10716376" y="2889601"/>
            <a:ext cx="367435" cy="55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9341042" y="3518434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No activation of AKT signaling </a:t>
            </a:r>
          </a:p>
          <a:p>
            <a:pPr algn="ctr"/>
            <a:r>
              <a:rPr lang="fr-LU" sz="1600" dirty="0" err="1"/>
              <a:t>even</a:t>
            </a:r>
            <a:r>
              <a:rPr lang="fr-LU" sz="1600" dirty="0"/>
              <a:t> at 200nM </a:t>
            </a:r>
            <a:r>
              <a:rPr lang="fr-LU" sz="1600" dirty="0" err="1"/>
              <a:t>insulin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3327" r="51181" b="21081"/>
          <a:stretch/>
        </p:blipFill>
        <p:spPr>
          <a:xfrm>
            <a:off x="1527903" y="3328722"/>
            <a:ext cx="2597366" cy="4245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6" t="23327" r="2181" b="21081"/>
          <a:stretch/>
        </p:blipFill>
        <p:spPr>
          <a:xfrm>
            <a:off x="4196870" y="3328722"/>
            <a:ext cx="2597272" cy="4216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8022" r="546" b="6555"/>
          <a:stretch/>
        </p:blipFill>
        <p:spPr>
          <a:xfrm>
            <a:off x="6864806" y="2194559"/>
            <a:ext cx="2553514" cy="5228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36" t="7890" r="9589" b="9014"/>
          <a:stretch/>
        </p:blipFill>
        <p:spPr>
          <a:xfrm>
            <a:off x="6864806" y="2779775"/>
            <a:ext cx="2546652" cy="4760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1" t="23479" r="9865" b="22318"/>
          <a:stretch/>
        </p:blipFill>
        <p:spPr>
          <a:xfrm>
            <a:off x="6864806" y="3822191"/>
            <a:ext cx="2546651" cy="557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4" t="20409" r="1455" b="16512"/>
          <a:stretch/>
        </p:blipFill>
        <p:spPr>
          <a:xfrm>
            <a:off x="6864806" y="4465957"/>
            <a:ext cx="2546652" cy="4515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9" t="19747" r="10091" b="20741"/>
          <a:stretch/>
        </p:blipFill>
        <p:spPr>
          <a:xfrm>
            <a:off x="6864806" y="5000724"/>
            <a:ext cx="2546651" cy="494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9" t="22933" r="1818" b="18125"/>
          <a:stretch/>
        </p:blipFill>
        <p:spPr>
          <a:xfrm>
            <a:off x="6864806" y="5575746"/>
            <a:ext cx="2546651" cy="4452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2" name="TextBox 111"/>
          <p:cNvSpPr txBox="1"/>
          <p:nvPr/>
        </p:nvSpPr>
        <p:spPr>
          <a:xfrm>
            <a:off x="1463040" y="6199632"/>
            <a:ext cx="929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>
                <a:solidFill>
                  <a:srgbClr val="FF0000"/>
                </a:solidFill>
              </a:rPr>
              <a:t>Standard culture conditions (about 500nM </a:t>
            </a:r>
            <a:r>
              <a:rPr lang="fr-LU" b="1" dirty="0" err="1">
                <a:solidFill>
                  <a:srgbClr val="FF0000"/>
                </a:solidFill>
              </a:rPr>
              <a:t>insulin</a:t>
            </a:r>
            <a:r>
              <a:rPr lang="fr-LU" b="1" dirty="0">
                <a:solidFill>
                  <a:srgbClr val="FF0000"/>
                </a:solidFill>
              </a:rPr>
              <a:t>) </a:t>
            </a:r>
            <a:r>
              <a:rPr lang="fr-LU" b="1" dirty="0" err="1">
                <a:solidFill>
                  <a:srgbClr val="FF0000"/>
                </a:solidFill>
              </a:rPr>
              <a:t>seem</a:t>
            </a:r>
            <a:r>
              <a:rPr lang="fr-LU" b="1" dirty="0">
                <a:solidFill>
                  <a:srgbClr val="FF0000"/>
                </a:solidFill>
              </a:rPr>
              <a:t> to trigger </a:t>
            </a:r>
            <a:r>
              <a:rPr lang="fr-LU" b="1" dirty="0" err="1">
                <a:solidFill>
                  <a:srgbClr val="FF0000"/>
                </a:solidFill>
              </a:rPr>
              <a:t>insulin</a:t>
            </a:r>
            <a:r>
              <a:rPr lang="fr-LU" b="1" dirty="0">
                <a:solidFill>
                  <a:srgbClr val="FF0000"/>
                </a:solidFill>
              </a:rPr>
              <a:t> </a:t>
            </a:r>
            <a:r>
              <a:rPr lang="fr-LU" b="1" dirty="0" err="1">
                <a:solidFill>
                  <a:srgbClr val="FF0000"/>
                </a:solidFill>
              </a:rPr>
              <a:t>resistance</a:t>
            </a:r>
            <a:r>
              <a:rPr lang="fr-LU" b="1" dirty="0">
                <a:solidFill>
                  <a:srgbClr val="FF0000"/>
                </a:solidFill>
              </a:rPr>
              <a:t> in </a:t>
            </a:r>
            <a:r>
              <a:rPr lang="fr-LU" b="1" dirty="0" err="1">
                <a:solidFill>
                  <a:srgbClr val="FF0000"/>
                </a:solidFill>
              </a:rPr>
              <a:t>neurons</a:t>
            </a:r>
            <a:r>
              <a:rPr lang="fr-LU" b="1" dirty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4" t="24257" r="988" b="34198"/>
          <a:stretch/>
        </p:blipFill>
        <p:spPr>
          <a:xfrm>
            <a:off x="6864806" y="3328723"/>
            <a:ext cx="2546651" cy="4216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814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95B0B9-0737-F334-4397-AEA91C169BB9}"/>
              </a:ext>
            </a:extLst>
          </p:cNvPr>
          <p:cNvGrpSpPr/>
          <p:nvPr/>
        </p:nvGrpSpPr>
        <p:grpSpPr>
          <a:xfrm>
            <a:off x="5130844" y="1406976"/>
            <a:ext cx="2948686" cy="737928"/>
            <a:chOff x="253904" y="1601093"/>
            <a:chExt cx="2948686" cy="7379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926762-49FD-0696-D5DB-776C5BABA300}"/>
                </a:ext>
              </a:extLst>
            </p:cNvPr>
            <p:cNvSpPr txBox="1"/>
            <p:nvPr/>
          </p:nvSpPr>
          <p:spPr>
            <a:xfrm>
              <a:off x="253904" y="1601093"/>
              <a:ext cx="23774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400" dirty="0">
                  <a:latin typeface="Arial" panose="020B0604020202020204" pitchFamily="34" charset="0"/>
                  <a:cs typeface="Arial" panose="020B0604020202020204" pitchFamily="34" charset="0"/>
                </a:rPr>
                <a:t>Self-made N2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9F1A188-4F48-8C27-1641-A5704CE8551D}"/>
                </a:ext>
              </a:extLst>
            </p:cNvPr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D6799A-5668-7A04-4598-E28CF2748BC6}"/>
                </a:ext>
              </a:extLst>
            </p:cNvPr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 0</a:t>
              </a:r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A47B93-00AF-D5C4-52D5-FEA56737C279}"/>
                </a:ext>
              </a:extLst>
            </p:cNvPr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82006D-DCE2-9A24-26D0-5443C067490D}"/>
                </a:ext>
              </a:extLst>
            </p:cNvPr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39527A-B4CA-F705-064E-BAB533B04F83}"/>
                </a:ext>
              </a:extLst>
            </p:cNvPr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339862-27A6-48C1-8756-0CA74E82C32E}"/>
                </a:ext>
              </a:extLst>
            </p:cNvPr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CB3C1A-3620-B820-C860-A075B93CCC91}"/>
              </a:ext>
            </a:extLst>
          </p:cNvPr>
          <p:cNvSpPr txBox="1"/>
          <p:nvPr/>
        </p:nvSpPr>
        <p:spPr>
          <a:xfrm>
            <a:off x="1853195" y="2215504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43C77D-8CAA-EF72-0E80-76B08219E694}"/>
              </a:ext>
            </a:extLst>
          </p:cNvPr>
          <p:cNvSpPr txBox="1"/>
          <p:nvPr/>
        </p:nvSpPr>
        <p:spPr>
          <a:xfrm>
            <a:off x="1130819" y="2807150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/>
              <a:t>AKT pThr308</a:t>
            </a:r>
            <a:endParaRPr 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7FB798-FF20-769F-2303-0CDA586202FD}"/>
              </a:ext>
            </a:extLst>
          </p:cNvPr>
          <p:cNvSpPr txBox="1"/>
          <p:nvPr/>
        </p:nvSpPr>
        <p:spPr>
          <a:xfrm>
            <a:off x="1539710" y="1836815"/>
            <a:ext cx="109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i="1" dirty="0" err="1"/>
              <a:t>Insulin</a:t>
            </a:r>
            <a:r>
              <a:rPr lang="fr-LU" sz="1200" i="1" dirty="0"/>
              <a:t> (</a:t>
            </a:r>
            <a:r>
              <a:rPr lang="fr-LU" sz="1200" i="1" dirty="0" err="1"/>
              <a:t>nM</a:t>
            </a:r>
            <a:r>
              <a:rPr lang="fr-LU" sz="1200" i="1" dirty="0"/>
              <a:t>)</a:t>
            </a:r>
            <a:endParaRPr lang="en-US" sz="12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2D5011-66AA-B6FA-B199-A61A8872C721}"/>
              </a:ext>
            </a:extLst>
          </p:cNvPr>
          <p:cNvSpPr txBox="1"/>
          <p:nvPr/>
        </p:nvSpPr>
        <p:spPr>
          <a:xfrm>
            <a:off x="1130819" y="3330845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/>
              <a:t>AKT pSer473</a:t>
            </a:r>
            <a:endParaRPr lang="en-US" sz="16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CB40F0-226A-B6D5-0B1E-BFE5B8DD4C85}"/>
              </a:ext>
            </a:extLst>
          </p:cNvPr>
          <p:cNvGrpSpPr/>
          <p:nvPr/>
        </p:nvGrpSpPr>
        <p:grpSpPr>
          <a:xfrm>
            <a:off x="2434487" y="1396436"/>
            <a:ext cx="2853629" cy="746197"/>
            <a:chOff x="165447" y="1592824"/>
            <a:chExt cx="2853629" cy="7461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84071A-01D6-F063-60C7-EB7D595646C4}"/>
                </a:ext>
              </a:extLst>
            </p:cNvPr>
            <p:cNvSpPr txBox="1"/>
            <p:nvPr/>
          </p:nvSpPr>
          <p:spPr>
            <a:xfrm>
              <a:off x="322728" y="1592824"/>
              <a:ext cx="23774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400" dirty="0">
                  <a:latin typeface="Arial" panose="020B0604020202020204" pitchFamily="34" charset="0"/>
                  <a:cs typeface="Arial" panose="020B0604020202020204" pitchFamily="34" charset="0"/>
                </a:rPr>
                <a:t>Standard media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FE36EA8-1EC2-0DF8-1B9D-8AC0220FB17B}"/>
                </a:ext>
              </a:extLst>
            </p:cNvPr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DA8E67-1C70-F6A0-1179-AB473A5F3AF0}"/>
                </a:ext>
              </a:extLst>
            </p:cNvPr>
            <p:cNvSpPr txBox="1"/>
            <p:nvPr/>
          </p:nvSpPr>
          <p:spPr>
            <a:xfrm>
              <a:off x="165447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  0</a:t>
              </a:r>
              <a:endParaRPr lang="en-US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ED0043-F509-7111-829F-CC6D7F551227}"/>
                </a:ext>
              </a:extLst>
            </p:cNvPr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7B64BE-9621-BE0A-2EF5-20C4B2A397F0}"/>
                </a:ext>
              </a:extLst>
            </p:cNvPr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42BD0-A771-8C62-483F-36AC6BAC2702}"/>
                </a:ext>
              </a:extLst>
            </p:cNvPr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81C4F3-705C-8E8E-7F9C-08B7973F6F4E}"/>
                </a:ext>
              </a:extLst>
            </p:cNvPr>
            <p:cNvSpPr txBox="1"/>
            <p:nvPr/>
          </p:nvSpPr>
          <p:spPr>
            <a:xfrm>
              <a:off x="2307855" y="2031244"/>
              <a:ext cx="7112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7C5C3B1-D24C-5D50-2EAA-630A81A2FF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27974" r="48680" b="17400"/>
          <a:stretch/>
        </p:blipFill>
        <p:spPr>
          <a:xfrm>
            <a:off x="2434487" y="2136618"/>
            <a:ext cx="2597366" cy="526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8AFD49-4E38-7840-0528-92B87BC2E0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27974" r="2248" b="17400"/>
          <a:stretch/>
        </p:blipFill>
        <p:spPr>
          <a:xfrm>
            <a:off x="5103453" y="2136618"/>
            <a:ext cx="2597493" cy="526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DDC0454-5805-4F74-C6DD-AE9421C57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9" r="50356" b="10389"/>
          <a:stretch/>
        </p:blipFill>
        <p:spPr>
          <a:xfrm>
            <a:off x="2434487" y="2725067"/>
            <a:ext cx="2597366" cy="4846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FBB67D1-62E5-8A13-099E-FBCD764404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9" t="18452" b="16428"/>
          <a:stretch/>
        </p:blipFill>
        <p:spPr>
          <a:xfrm>
            <a:off x="5103453" y="2725067"/>
            <a:ext cx="2597272" cy="4823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B001C1-E692-4EF6-4C88-65BEE1DDE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3327" r="51181" b="21081"/>
          <a:stretch/>
        </p:blipFill>
        <p:spPr>
          <a:xfrm>
            <a:off x="2434487" y="3274014"/>
            <a:ext cx="2597366" cy="4245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80F808-B8B5-8082-0AEC-5C307B35C7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6" t="23327" r="2181" b="21081"/>
          <a:stretch/>
        </p:blipFill>
        <p:spPr>
          <a:xfrm>
            <a:off x="5103454" y="3274014"/>
            <a:ext cx="2597272" cy="4216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878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3416" r="974" b="19607"/>
          <a:stretch/>
        </p:blipFill>
        <p:spPr>
          <a:xfrm>
            <a:off x="414900" y="2251586"/>
            <a:ext cx="7607950" cy="250248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-1" y="1864391"/>
            <a:ext cx="1219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b="1" dirty="0"/>
              <a:t>Commercial N2 </a:t>
            </a:r>
            <a:r>
              <a:rPr lang="fr-LU" sz="1600" b="1" dirty="0" err="1"/>
              <a:t>supplement</a:t>
            </a:r>
            <a:r>
              <a:rPr lang="fr-LU" sz="1600" b="1" dirty="0"/>
              <a:t> (</a:t>
            </a:r>
            <a:r>
              <a:rPr lang="fr-LU" sz="1600" b="1" u="sng" dirty="0"/>
              <a:t>100X</a:t>
            </a:r>
            <a:r>
              <a:rPr lang="fr-LU" sz="1600" b="1" dirty="0"/>
              <a:t>, </a:t>
            </a:r>
            <a:r>
              <a:rPr lang="fr-LU" sz="1600" b="1" dirty="0" err="1"/>
              <a:t>Gibco</a:t>
            </a:r>
            <a:r>
              <a:rPr lang="fr-LU" sz="1600" b="1" dirty="0"/>
              <a:t>) </a:t>
            </a:r>
            <a:r>
              <a:rPr lang="fr-LU" sz="1600" b="1" dirty="0">
                <a:sym typeface="Wingdings" panose="05000000000000000000" pitchFamily="2" charset="2"/>
              </a:rPr>
              <a:t> </a:t>
            </a:r>
            <a:r>
              <a:rPr lang="fr-LU" sz="1600" b="1" dirty="0" err="1">
                <a:sym typeface="Wingdings" panose="05000000000000000000" pitchFamily="2" charset="2"/>
              </a:rPr>
              <a:t>Used</a:t>
            </a:r>
            <a:r>
              <a:rPr lang="fr-LU" sz="1600" b="1" dirty="0">
                <a:sym typeface="Wingdings" panose="05000000000000000000" pitchFamily="2" charset="2"/>
              </a:rPr>
              <a:t> </a:t>
            </a:r>
            <a:r>
              <a:rPr lang="fr-LU" sz="1600" b="1" u="sng" dirty="0">
                <a:sym typeface="Wingdings" panose="05000000000000000000" pitchFamily="2" charset="2"/>
              </a:rPr>
              <a:t>1/200</a:t>
            </a:r>
            <a:r>
              <a:rPr lang="fr-LU" sz="1600" b="1" dirty="0">
                <a:sym typeface="Wingdings" panose="05000000000000000000" pitchFamily="2" charset="2"/>
              </a:rPr>
              <a:t> (2,5ml in 500ml)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077575" y="2256284"/>
            <a:ext cx="3228802" cy="33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/>
              <a:t>Final concentration </a:t>
            </a:r>
            <a:r>
              <a:rPr lang="fr-LU" sz="1200" dirty="0" err="1"/>
              <a:t>into</a:t>
            </a:r>
            <a:r>
              <a:rPr lang="fr-LU" sz="1200" dirty="0"/>
              <a:t> N2/B27 media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8077575" y="2866076"/>
            <a:ext cx="2869178" cy="33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>
                <a:solidFill>
                  <a:srgbClr val="FF0000"/>
                </a:solidFill>
              </a:rPr>
              <a:t>635nM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77575" y="3158823"/>
            <a:ext cx="2869178" cy="33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>
                <a:solidFill>
                  <a:srgbClr val="FF0000"/>
                </a:solidFill>
              </a:rPr>
              <a:t>430nM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77575" y="3791007"/>
            <a:ext cx="2869178" cy="33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>
                <a:solidFill>
                  <a:srgbClr val="FF0000"/>
                </a:solidFill>
              </a:rPr>
              <a:t>10nM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77575" y="4414640"/>
            <a:ext cx="2869178" cy="33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>
                <a:solidFill>
                  <a:srgbClr val="FF0000"/>
                </a:solidFill>
              </a:rPr>
              <a:t>15nM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77575" y="4106330"/>
            <a:ext cx="2869178" cy="33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>
                <a:solidFill>
                  <a:srgbClr val="FF0000"/>
                </a:solidFill>
              </a:rPr>
              <a:t>50µM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899" y="5728641"/>
            <a:ext cx="1099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LU" sz="1400" b="1" dirty="0">
                <a:sym typeface="Wingdings" panose="05000000000000000000" pitchFamily="2" charset="2"/>
              </a:rPr>
              <a:t> </a:t>
            </a:r>
            <a:r>
              <a:rPr lang="fr-LU" sz="1400" b="1" dirty="0" err="1"/>
              <a:t>Insulin</a:t>
            </a:r>
            <a:r>
              <a:rPr lang="fr-LU" sz="1400" b="1" dirty="0"/>
              <a:t> concentration in the B27 not </a:t>
            </a:r>
            <a:r>
              <a:rPr lang="fr-LU" sz="1400" b="1" dirty="0" err="1"/>
              <a:t>provided</a:t>
            </a:r>
            <a:r>
              <a:rPr lang="fr-LU" sz="1400" b="1" dirty="0"/>
              <a:t> </a:t>
            </a:r>
            <a:r>
              <a:rPr lang="fr-LU" sz="1400" b="1" dirty="0" err="1"/>
              <a:t>my</a:t>
            </a:r>
            <a:r>
              <a:rPr lang="fr-LU" sz="1400" b="1" dirty="0"/>
              <a:t> the manufacturer</a:t>
            </a:r>
          </a:p>
          <a:p>
            <a:pPr algn="just"/>
            <a:endParaRPr lang="fr-LU" sz="1400" dirty="0"/>
          </a:p>
          <a:p>
            <a:pPr algn="just"/>
            <a:r>
              <a:rPr lang="fr-LU" sz="1400" dirty="0">
                <a:sym typeface="Wingdings" panose="05000000000000000000" pitchFamily="2" charset="2"/>
              </a:rPr>
              <a:t> </a:t>
            </a:r>
            <a:r>
              <a:rPr lang="fr-LU" sz="1400" dirty="0" err="1"/>
              <a:t>Estimated</a:t>
            </a:r>
            <a:r>
              <a:rPr lang="fr-LU" sz="1400" dirty="0"/>
              <a:t> at </a:t>
            </a:r>
            <a:r>
              <a:rPr lang="fr-LU" sz="1400" b="1" dirty="0"/>
              <a:t>58nM</a:t>
            </a:r>
            <a:r>
              <a:rPr lang="fr-LU" sz="1400" dirty="0"/>
              <a:t> by </a:t>
            </a:r>
            <a:r>
              <a:rPr lang="fr-LU" sz="1400" i="1" dirty="0" err="1"/>
              <a:t>Decourtye</a:t>
            </a:r>
            <a:r>
              <a:rPr lang="fr-LU" sz="1400" i="1" dirty="0"/>
              <a:t> et al</a:t>
            </a:r>
            <a:r>
              <a:rPr lang="fr-LU" sz="1400" dirty="0"/>
              <a:t>, but not </a:t>
            </a:r>
            <a:r>
              <a:rPr lang="fr-LU" sz="1400" dirty="0" err="1"/>
              <a:t>clear</a:t>
            </a:r>
            <a:r>
              <a:rPr lang="fr-LU" sz="1400" dirty="0"/>
              <a:t> if </a:t>
            </a:r>
            <a:r>
              <a:rPr lang="fr-LU" sz="1400" dirty="0" err="1"/>
              <a:t>it</a:t>
            </a:r>
            <a:r>
              <a:rPr lang="fr-LU" sz="1400" dirty="0"/>
              <a:t> </a:t>
            </a:r>
            <a:r>
              <a:rPr lang="fr-LU" sz="1400" dirty="0" err="1"/>
              <a:t>refers</a:t>
            </a:r>
            <a:r>
              <a:rPr lang="fr-LU" sz="1400" dirty="0"/>
              <a:t> to the commercial stock (100X) or to the</a:t>
            </a:r>
            <a:r>
              <a:rPr lang="en-US" sz="1400" dirty="0"/>
              <a:t> </a:t>
            </a:r>
            <a:r>
              <a:rPr lang="fr-LU" sz="1400" dirty="0"/>
              <a:t>final concentration in the media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225878" y="163099"/>
            <a:ext cx="1169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LU" b="1" dirty="0">
                <a:solidFill>
                  <a:srgbClr val="FF0000"/>
                </a:solidFill>
              </a:rPr>
              <a:t>…..BUT, </a:t>
            </a:r>
            <a:r>
              <a:rPr lang="fr-LU" b="1" dirty="0" err="1">
                <a:solidFill>
                  <a:srgbClr val="FF0000"/>
                </a:solidFill>
              </a:rPr>
              <a:t>complete</a:t>
            </a:r>
            <a:r>
              <a:rPr lang="fr-LU" b="1" dirty="0">
                <a:solidFill>
                  <a:srgbClr val="FF0000"/>
                </a:solidFill>
              </a:rPr>
              <a:t> </a:t>
            </a:r>
            <a:r>
              <a:rPr lang="fr-LU" b="1" dirty="0" err="1">
                <a:solidFill>
                  <a:srgbClr val="FF0000"/>
                </a:solidFill>
              </a:rPr>
              <a:t>removal</a:t>
            </a:r>
            <a:r>
              <a:rPr lang="fr-LU" b="1" dirty="0">
                <a:solidFill>
                  <a:srgbClr val="FF0000"/>
                </a:solidFill>
              </a:rPr>
              <a:t> of N2 (and </a:t>
            </a:r>
            <a:r>
              <a:rPr lang="fr-LU" b="1" dirty="0" err="1">
                <a:solidFill>
                  <a:srgbClr val="FF0000"/>
                </a:solidFill>
              </a:rPr>
              <a:t>insulin</a:t>
            </a:r>
            <a:r>
              <a:rPr lang="fr-LU" b="1" dirty="0">
                <a:solidFill>
                  <a:srgbClr val="FF0000"/>
                </a:solidFill>
              </a:rPr>
              <a:t>) for 12 </a:t>
            </a:r>
            <a:r>
              <a:rPr lang="fr-LU" b="1" dirty="0" err="1">
                <a:solidFill>
                  <a:srgbClr val="FF0000"/>
                </a:solidFill>
              </a:rPr>
              <a:t>days</a:t>
            </a:r>
            <a:r>
              <a:rPr lang="fr-LU" b="1" dirty="0">
                <a:solidFill>
                  <a:srgbClr val="FF0000"/>
                </a:solidFill>
              </a:rPr>
              <a:t> </a:t>
            </a:r>
            <a:r>
              <a:rPr lang="fr-LU" b="1" dirty="0" err="1">
                <a:solidFill>
                  <a:srgbClr val="FF0000"/>
                </a:solidFill>
              </a:rPr>
              <a:t>seems</a:t>
            </a:r>
            <a:r>
              <a:rPr lang="fr-LU" b="1" dirty="0">
                <a:solidFill>
                  <a:srgbClr val="FF0000"/>
                </a:solidFill>
              </a:rPr>
              <a:t> </a:t>
            </a:r>
            <a:r>
              <a:rPr lang="fr-LU" b="1" dirty="0" err="1">
                <a:solidFill>
                  <a:srgbClr val="FF0000"/>
                </a:solidFill>
              </a:rPr>
              <a:t>deleterious</a:t>
            </a:r>
            <a:r>
              <a:rPr lang="fr-LU" b="1" dirty="0">
                <a:solidFill>
                  <a:srgbClr val="FF0000"/>
                </a:solidFill>
              </a:rPr>
              <a:t> for </a:t>
            </a:r>
            <a:r>
              <a:rPr lang="fr-LU" b="1" dirty="0" err="1">
                <a:solidFill>
                  <a:srgbClr val="FF0000"/>
                </a:solidFill>
              </a:rPr>
              <a:t>neurons</a:t>
            </a:r>
            <a:r>
              <a:rPr lang="fr-LU" b="1" dirty="0">
                <a:solidFill>
                  <a:srgbClr val="FF0000"/>
                </a:solidFill>
              </a:rPr>
              <a:t> </a:t>
            </a:r>
            <a:r>
              <a:rPr lang="fr-LU" b="1" dirty="0">
                <a:solidFill>
                  <a:srgbClr val="FF0000"/>
                </a:solidFill>
                <a:sym typeface="Wingdings" panose="05000000000000000000" pitchFamily="2" charset="2"/>
              </a:rPr>
              <a:t> 30-40% </a:t>
            </a:r>
            <a:r>
              <a:rPr lang="fr-LU" b="1" dirty="0" err="1">
                <a:solidFill>
                  <a:srgbClr val="FF0000"/>
                </a:solidFill>
                <a:sym typeface="Wingdings" panose="05000000000000000000" pitchFamily="2" charset="2"/>
              </a:rPr>
              <a:t>less</a:t>
            </a:r>
            <a:r>
              <a:rPr lang="fr-LU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LU" b="1" dirty="0" err="1">
                <a:solidFill>
                  <a:srgbClr val="FF0000"/>
                </a:solidFill>
                <a:sym typeface="Wingdings" panose="05000000000000000000" pitchFamily="2" charset="2"/>
              </a:rPr>
              <a:t>neurons</a:t>
            </a:r>
            <a:r>
              <a:rPr lang="fr-LU" b="1" dirty="0">
                <a:solidFill>
                  <a:srgbClr val="FF0000"/>
                </a:solidFill>
                <a:sym typeface="Wingdings" panose="05000000000000000000" pitchFamily="2" charset="2"/>
              </a:rPr>
              <a:t> at </a:t>
            </a:r>
            <a:r>
              <a:rPr lang="fr-LU" b="1" dirty="0" err="1">
                <a:solidFill>
                  <a:srgbClr val="FF0000"/>
                </a:solidFill>
                <a:sym typeface="Wingdings" panose="05000000000000000000" pitchFamily="2" charset="2"/>
              </a:rPr>
              <a:t>day</a:t>
            </a:r>
            <a:r>
              <a:rPr lang="fr-LU" b="1" dirty="0">
                <a:solidFill>
                  <a:srgbClr val="FF0000"/>
                </a:solidFill>
                <a:sym typeface="Wingdings" panose="05000000000000000000" pitchFamily="2" charset="2"/>
              </a:rPr>
              <a:t> 31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914400" y="704088"/>
            <a:ext cx="292608" cy="603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0038" y="1122926"/>
            <a:ext cx="931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u="sng" dirty="0"/>
              <a:t>Home-made N2B27 medium (</a:t>
            </a:r>
            <a:r>
              <a:rPr lang="fr-LU" u="sng" dirty="0" err="1"/>
              <a:t>with</a:t>
            </a:r>
            <a:r>
              <a:rPr lang="fr-LU" u="sng" dirty="0"/>
              <a:t> </a:t>
            </a:r>
            <a:r>
              <a:rPr lang="fr-LU" u="sng" dirty="0" err="1"/>
              <a:t>physiological</a:t>
            </a:r>
            <a:r>
              <a:rPr lang="fr-LU" u="sng" dirty="0"/>
              <a:t> doses of </a:t>
            </a:r>
            <a:r>
              <a:rPr lang="fr-LU" u="sng" dirty="0" err="1"/>
              <a:t>insulin</a:t>
            </a:r>
            <a:r>
              <a:rPr lang="fr-LU" u="sng" dirty="0"/>
              <a:t>) </a:t>
            </a:r>
            <a:r>
              <a:rPr lang="fr-LU" u="sng" dirty="0" err="1"/>
              <a:t>is</a:t>
            </a:r>
            <a:r>
              <a:rPr lang="fr-LU" u="sng" dirty="0"/>
              <a:t> </a:t>
            </a:r>
            <a:r>
              <a:rPr lang="fr-LU" u="sng" dirty="0" err="1"/>
              <a:t>required</a:t>
            </a:r>
            <a:endParaRPr lang="en-US" u="sng" dirty="0"/>
          </a:p>
        </p:txBody>
      </p:sp>
      <p:sp>
        <p:nvSpPr>
          <p:cNvPr id="2" name="Rectangle 1"/>
          <p:cNvSpPr/>
          <p:nvPr/>
        </p:nvSpPr>
        <p:spPr>
          <a:xfrm>
            <a:off x="147482" y="5175281"/>
            <a:ext cx="12044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LU" sz="1600" b="1" dirty="0"/>
              <a:t>Commercial B27 </a:t>
            </a:r>
            <a:r>
              <a:rPr lang="fr-LU" sz="1600" b="1" dirty="0" err="1"/>
              <a:t>supplement</a:t>
            </a:r>
            <a:r>
              <a:rPr lang="fr-LU" sz="1600" b="1" dirty="0"/>
              <a:t> (</a:t>
            </a:r>
            <a:r>
              <a:rPr lang="fr-LU" sz="1600" b="1" u="sng" dirty="0"/>
              <a:t>100X</a:t>
            </a:r>
            <a:r>
              <a:rPr lang="fr-LU" sz="1600" b="1" dirty="0"/>
              <a:t>, </a:t>
            </a:r>
            <a:r>
              <a:rPr lang="fr-LU" sz="1600" b="1" dirty="0" err="1"/>
              <a:t>Gibco</a:t>
            </a:r>
            <a:r>
              <a:rPr lang="fr-LU" sz="1600" b="1" dirty="0"/>
              <a:t>) </a:t>
            </a:r>
            <a:r>
              <a:rPr lang="fr-LU" sz="1600" b="1" dirty="0">
                <a:sym typeface="Wingdings" panose="05000000000000000000" pitchFamily="2" charset="2"/>
              </a:rPr>
              <a:t> </a:t>
            </a:r>
            <a:r>
              <a:rPr lang="fr-LU" sz="1600" b="1" dirty="0" err="1">
                <a:sym typeface="Wingdings" panose="05000000000000000000" pitchFamily="2" charset="2"/>
              </a:rPr>
              <a:t>Used</a:t>
            </a:r>
            <a:r>
              <a:rPr lang="fr-LU" sz="1600" b="1" dirty="0">
                <a:sym typeface="Wingdings" panose="05000000000000000000" pitchFamily="2" charset="2"/>
              </a:rPr>
              <a:t> </a:t>
            </a:r>
            <a:r>
              <a:rPr lang="fr-LU" sz="1600" b="1" u="sng" dirty="0">
                <a:sym typeface="Wingdings" panose="05000000000000000000" pitchFamily="2" charset="2"/>
              </a:rPr>
              <a:t>1/100</a:t>
            </a:r>
            <a:r>
              <a:rPr lang="fr-LU" sz="1600" b="1" dirty="0">
                <a:sym typeface="Wingdings" panose="05000000000000000000" pitchFamily="2" charset="2"/>
              </a:rPr>
              <a:t> (5ml in 500ml)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4569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45" y="326076"/>
            <a:ext cx="117128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u="sng" dirty="0">
                <a:solidFill>
                  <a:srgbClr val="FF0000"/>
                </a:solidFill>
              </a:rPr>
              <a:t>ONGOING STRATEGY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>
                <a:sym typeface="Wingdings" panose="05000000000000000000" pitchFamily="2" charset="2"/>
              </a:rPr>
              <a:t></a:t>
            </a:r>
            <a:r>
              <a:rPr lang="fr-LU" dirty="0"/>
              <a:t> </a:t>
            </a:r>
            <a:r>
              <a:rPr lang="fr-LU" dirty="0" err="1"/>
              <a:t>Prepare</a:t>
            </a:r>
            <a:r>
              <a:rPr lang="fr-LU" dirty="0"/>
              <a:t> DMEM/F12 + L-Glu + P/S + B27 </a:t>
            </a:r>
            <a:r>
              <a:rPr lang="fr-LU" dirty="0" err="1"/>
              <a:t>supplement</a:t>
            </a:r>
            <a:r>
              <a:rPr lang="fr-LU" dirty="0"/>
              <a:t> (58nM </a:t>
            </a:r>
            <a:r>
              <a:rPr lang="fr-LU" dirty="0" err="1"/>
              <a:t>insulin</a:t>
            </a:r>
            <a:r>
              <a:rPr lang="fr-LU" dirty="0"/>
              <a:t>?) = BASAL MEDIUM</a:t>
            </a:r>
          </a:p>
          <a:p>
            <a:endParaRPr lang="fr-LU" dirty="0"/>
          </a:p>
          <a:p>
            <a:r>
              <a:rPr lang="fr-LU" dirty="0">
                <a:sym typeface="Wingdings" panose="05000000000000000000" pitchFamily="2" charset="2"/>
              </a:rPr>
              <a:t>                                       </a:t>
            </a:r>
            <a:r>
              <a:rPr lang="fr-LU" dirty="0" err="1"/>
              <a:t>Add</a:t>
            </a:r>
            <a:r>
              <a:rPr lang="fr-LU" dirty="0"/>
              <a:t> </a:t>
            </a:r>
            <a:r>
              <a:rPr lang="fr-LU" dirty="0">
                <a:solidFill>
                  <a:schemeClr val="accent2"/>
                </a:solidFill>
              </a:rPr>
              <a:t>« commercial » (</a:t>
            </a:r>
            <a:r>
              <a:rPr lang="fr-LU" dirty="0" err="1">
                <a:solidFill>
                  <a:schemeClr val="accent2"/>
                </a:solidFill>
              </a:rPr>
              <a:t>Gibco</a:t>
            </a:r>
            <a:r>
              <a:rPr lang="fr-LU" dirty="0">
                <a:solidFill>
                  <a:schemeClr val="accent2"/>
                </a:solidFill>
              </a:rPr>
              <a:t>, 430nM </a:t>
            </a:r>
            <a:r>
              <a:rPr lang="fr-LU" dirty="0" err="1">
                <a:solidFill>
                  <a:schemeClr val="accent2"/>
                </a:solidFill>
              </a:rPr>
              <a:t>insulin</a:t>
            </a:r>
            <a:r>
              <a:rPr lang="fr-LU" dirty="0">
                <a:solidFill>
                  <a:schemeClr val="accent2"/>
                </a:solidFill>
              </a:rPr>
              <a:t>) </a:t>
            </a:r>
            <a:r>
              <a:rPr lang="fr-LU" dirty="0"/>
              <a:t>or</a:t>
            </a:r>
            <a:r>
              <a:rPr lang="fr-LU" dirty="0">
                <a:solidFill>
                  <a:srgbClr val="00B050"/>
                </a:solidFill>
              </a:rPr>
              <a:t> « </a:t>
            </a:r>
            <a:r>
              <a:rPr lang="fr-LU" dirty="0" err="1">
                <a:solidFill>
                  <a:srgbClr val="00B050"/>
                </a:solidFill>
              </a:rPr>
              <a:t>homemade</a:t>
            </a:r>
            <a:r>
              <a:rPr lang="fr-LU" dirty="0">
                <a:solidFill>
                  <a:srgbClr val="00B050"/>
                </a:solidFill>
              </a:rPr>
              <a:t> » (HM_0, no </a:t>
            </a:r>
            <a:r>
              <a:rPr lang="fr-LU" dirty="0" err="1">
                <a:solidFill>
                  <a:srgbClr val="00B050"/>
                </a:solidFill>
              </a:rPr>
              <a:t>insulin</a:t>
            </a:r>
            <a:r>
              <a:rPr lang="fr-LU" dirty="0"/>
              <a:t>) N2 </a:t>
            </a:r>
            <a:r>
              <a:rPr lang="fr-LU" dirty="0" err="1"/>
              <a:t>supplement</a:t>
            </a:r>
            <a:r>
              <a:rPr lang="fr-LU" dirty="0"/>
              <a:t>, </a:t>
            </a:r>
          </a:p>
          <a:p>
            <a:r>
              <a:rPr lang="fr-LU" dirty="0"/>
              <a:t>                                           but </a:t>
            </a:r>
            <a:r>
              <a:rPr lang="fr-LU" dirty="0" err="1"/>
              <a:t>containing</a:t>
            </a:r>
            <a:r>
              <a:rPr lang="fr-LU" dirty="0"/>
              <a:t> all the </a:t>
            </a:r>
            <a:r>
              <a:rPr lang="fr-LU" dirty="0" err="1"/>
              <a:t>other</a:t>
            </a:r>
            <a:r>
              <a:rPr lang="fr-LU" dirty="0"/>
              <a:t> components as the « commercial »</a:t>
            </a:r>
          </a:p>
          <a:p>
            <a:endParaRPr lang="fr-LU" dirty="0"/>
          </a:p>
          <a:p>
            <a:r>
              <a:rPr lang="fr-LU" dirty="0"/>
              <a:t>                                      </a:t>
            </a:r>
            <a:r>
              <a:rPr lang="fr-LU" dirty="0">
                <a:sym typeface="Wingdings" panose="05000000000000000000" pitchFamily="2" charset="2"/>
              </a:rPr>
              <a:t> </a:t>
            </a:r>
            <a:r>
              <a:rPr lang="fr-LU" dirty="0" err="1">
                <a:sym typeface="Wingdings" panose="05000000000000000000" pitchFamily="2" charset="2"/>
              </a:rPr>
              <a:t>Include</a:t>
            </a:r>
            <a:r>
              <a:rPr lang="fr-LU" dirty="0">
                <a:sym typeface="Wingdings" panose="05000000000000000000" pitchFamily="2" charset="2"/>
              </a:rPr>
              <a:t> a </a:t>
            </a:r>
            <a:r>
              <a:rPr lang="fr-LU" dirty="0" err="1">
                <a:sym typeface="Wingdings" panose="05000000000000000000" pitchFamily="2" charset="2"/>
              </a:rPr>
              <a:t>third</a:t>
            </a:r>
            <a:r>
              <a:rPr lang="fr-LU" dirty="0">
                <a:sym typeface="Wingdings" panose="05000000000000000000" pitchFamily="2" charset="2"/>
              </a:rPr>
              <a:t> medium, by </a:t>
            </a:r>
            <a:r>
              <a:rPr lang="fr-LU" dirty="0" err="1">
                <a:sym typeface="Wingdings" panose="05000000000000000000" pitchFamily="2" charset="2"/>
              </a:rPr>
              <a:t>adding</a:t>
            </a:r>
            <a:r>
              <a:rPr lang="fr-LU" dirty="0">
                <a:sym typeface="Wingdings" panose="05000000000000000000" pitchFamily="2" charset="2"/>
              </a:rPr>
              <a:t> </a:t>
            </a:r>
            <a:r>
              <a:rPr lang="fr-LU" dirty="0">
                <a:solidFill>
                  <a:srgbClr val="0070C0"/>
                </a:solidFill>
                <a:sym typeface="Wingdings" panose="05000000000000000000" pitchFamily="2" charset="2"/>
              </a:rPr>
              <a:t>430nM </a:t>
            </a:r>
            <a:r>
              <a:rPr lang="fr-LU" dirty="0" err="1">
                <a:solidFill>
                  <a:srgbClr val="0070C0"/>
                </a:solidFill>
                <a:sym typeface="Wingdings" panose="05000000000000000000" pitchFamily="2" charset="2"/>
              </a:rPr>
              <a:t>insulin</a:t>
            </a:r>
            <a:r>
              <a:rPr lang="fr-LU" dirty="0">
                <a:solidFill>
                  <a:srgbClr val="0070C0"/>
                </a:solidFill>
                <a:sym typeface="Wingdings" panose="05000000000000000000" pitchFamily="2" charset="2"/>
              </a:rPr>
              <a:t> to the « </a:t>
            </a:r>
            <a:r>
              <a:rPr lang="fr-LU" dirty="0" err="1">
                <a:solidFill>
                  <a:srgbClr val="0070C0"/>
                </a:solidFill>
                <a:sym typeface="Wingdings" panose="05000000000000000000" pitchFamily="2" charset="2"/>
              </a:rPr>
              <a:t>homemade</a:t>
            </a:r>
            <a:r>
              <a:rPr lang="fr-LU" dirty="0">
                <a:solidFill>
                  <a:srgbClr val="0070C0"/>
                </a:solidFill>
                <a:sym typeface="Wingdings" panose="05000000000000000000" pitchFamily="2" charset="2"/>
              </a:rPr>
              <a:t> » N2 </a:t>
            </a:r>
            <a:r>
              <a:rPr lang="fr-LU" dirty="0" err="1">
                <a:solidFill>
                  <a:srgbClr val="0070C0"/>
                </a:solidFill>
                <a:sym typeface="Wingdings" panose="05000000000000000000" pitchFamily="2" charset="2"/>
              </a:rPr>
              <a:t>supplement</a:t>
            </a:r>
            <a:r>
              <a:rPr lang="fr-LU" dirty="0">
                <a:solidFill>
                  <a:srgbClr val="0070C0"/>
                </a:solidFill>
                <a:sym typeface="Wingdings" panose="05000000000000000000" pitchFamily="2" charset="2"/>
              </a:rPr>
              <a:t> (HM_430)</a:t>
            </a:r>
            <a:endParaRPr lang="fr-LU" dirty="0">
              <a:solidFill>
                <a:srgbClr val="0070C0"/>
              </a:solidFill>
            </a:endParaRPr>
          </a:p>
          <a:p>
            <a:endParaRPr lang="fr-LU" dirty="0"/>
          </a:p>
          <a:p>
            <a:r>
              <a:rPr lang="fr-LU" dirty="0"/>
              <a:t>                                      </a:t>
            </a:r>
            <a:r>
              <a:rPr lang="fr-LU" dirty="0">
                <a:sym typeface="Wingdings" panose="05000000000000000000" pitchFamily="2" charset="2"/>
              </a:rPr>
              <a:t> </a:t>
            </a:r>
            <a:r>
              <a:rPr lang="fr-LU" dirty="0" err="1">
                <a:sym typeface="Wingdings" panose="05000000000000000000" pitchFamily="2" charset="2"/>
              </a:rPr>
              <a:t>Maintain</a:t>
            </a:r>
            <a:r>
              <a:rPr lang="fr-LU" dirty="0">
                <a:sym typeface="Wingdings" panose="05000000000000000000" pitchFamily="2" charset="2"/>
              </a:rPr>
              <a:t> (</a:t>
            </a:r>
            <a:r>
              <a:rPr lang="fr-LU" dirty="0" err="1">
                <a:sym typeface="Wingdings" panose="05000000000000000000" pitchFamily="2" charset="2"/>
              </a:rPr>
              <a:t>since</a:t>
            </a:r>
            <a:r>
              <a:rPr lang="fr-LU" dirty="0">
                <a:sym typeface="Wingdings" panose="05000000000000000000" pitchFamily="2" charset="2"/>
              </a:rPr>
              <a:t> </a:t>
            </a:r>
            <a:r>
              <a:rPr lang="fr-LU" dirty="0" err="1">
                <a:sym typeface="Wingdings" panose="05000000000000000000" pitchFamily="2" charset="2"/>
              </a:rPr>
              <a:t>thawing</a:t>
            </a:r>
            <a:r>
              <a:rPr lang="fr-LU" dirty="0">
                <a:sym typeface="Wingdings" panose="05000000000000000000" pitchFamily="2" charset="2"/>
              </a:rPr>
              <a:t>) and </a:t>
            </a:r>
            <a:r>
              <a:rPr lang="fr-LU" dirty="0" err="1">
                <a:sym typeface="Wingdings" panose="05000000000000000000" pitchFamily="2" charset="2"/>
              </a:rPr>
              <a:t>differentiate</a:t>
            </a:r>
            <a:r>
              <a:rPr lang="fr-LU" dirty="0">
                <a:sym typeface="Wingdings" panose="05000000000000000000" pitchFamily="2" charset="2"/>
              </a:rPr>
              <a:t> </a:t>
            </a:r>
            <a:r>
              <a:rPr lang="fr-LU" dirty="0" err="1">
                <a:sym typeface="Wingdings" panose="05000000000000000000" pitchFamily="2" charset="2"/>
              </a:rPr>
              <a:t>smNPCs</a:t>
            </a:r>
            <a:r>
              <a:rPr lang="fr-LU" dirty="0">
                <a:sym typeface="Wingdings" panose="05000000000000000000" pitchFamily="2" charset="2"/>
              </a:rPr>
              <a:t> </a:t>
            </a:r>
            <a:r>
              <a:rPr lang="fr-LU" dirty="0" err="1">
                <a:sym typeface="Wingdings" panose="05000000000000000000" pitchFamily="2" charset="2"/>
              </a:rPr>
              <a:t>either</a:t>
            </a:r>
            <a:r>
              <a:rPr lang="fr-LU" dirty="0">
                <a:sym typeface="Wingdings" panose="05000000000000000000" pitchFamily="2" charset="2"/>
              </a:rPr>
              <a:t> in the « commercial »</a:t>
            </a:r>
          </a:p>
          <a:p>
            <a:r>
              <a:rPr lang="fr-LU" dirty="0">
                <a:sym typeface="Wingdings" panose="05000000000000000000" pitchFamily="2" charset="2"/>
              </a:rPr>
              <a:t>                                           or in the « </a:t>
            </a:r>
            <a:r>
              <a:rPr lang="fr-LU" dirty="0" err="1">
                <a:sym typeface="Wingdings" panose="05000000000000000000" pitchFamily="2" charset="2"/>
              </a:rPr>
              <a:t>homemade</a:t>
            </a:r>
            <a:r>
              <a:rPr lang="fr-LU" dirty="0">
                <a:sym typeface="Wingdings" panose="05000000000000000000" pitchFamily="2" charset="2"/>
              </a:rPr>
              <a:t> » media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324" y="3846779"/>
            <a:ext cx="6194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LU" dirty="0"/>
              <a:t>Commercial N2B27 (</a:t>
            </a:r>
            <a:r>
              <a:rPr lang="fr-LU" dirty="0" err="1">
                <a:solidFill>
                  <a:schemeClr val="accent2"/>
                </a:solidFill>
              </a:rPr>
              <a:t>Gibco</a:t>
            </a:r>
            <a:r>
              <a:rPr lang="fr-LU" dirty="0"/>
              <a:t>, </a:t>
            </a:r>
            <a:r>
              <a:rPr lang="fr-LU" dirty="0" err="1"/>
              <a:t>Insulin</a:t>
            </a:r>
            <a:r>
              <a:rPr lang="fr-LU" dirty="0"/>
              <a:t> 430nM + 58nM)</a:t>
            </a:r>
          </a:p>
          <a:p>
            <a:pPr marL="342900" indent="-342900">
              <a:buAutoNum type="arabicPeriod"/>
            </a:pPr>
            <a:endParaRPr lang="fr-LU" dirty="0"/>
          </a:p>
          <a:p>
            <a:pPr marL="342900" indent="-342900">
              <a:buAutoNum type="arabicPeriod"/>
            </a:pPr>
            <a:r>
              <a:rPr lang="fr-LU" dirty="0" err="1"/>
              <a:t>Homemade</a:t>
            </a:r>
            <a:r>
              <a:rPr lang="fr-LU" dirty="0"/>
              <a:t> N2 (</a:t>
            </a:r>
            <a:r>
              <a:rPr lang="fr-LU" dirty="0">
                <a:solidFill>
                  <a:srgbClr val="00B050"/>
                </a:solidFill>
              </a:rPr>
              <a:t>HM_0</a:t>
            </a:r>
            <a:r>
              <a:rPr lang="fr-LU" dirty="0"/>
              <a:t>, </a:t>
            </a:r>
            <a:r>
              <a:rPr lang="fr-LU" dirty="0" err="1"/>
              <a:t>Insulin</a:t>
            </a:r>
            <a:r>
              <a:rPr lang="fr-LU" dirty="0"/>
              <a:t> 58nM)</a:t>
            </a:r>
          </a:p>
          <a:p>
            <a:pPr marL="342900" indent="-342900">
              <a:buAutoNum type="arabicPeriod"/>
            </a:pPr>
            <a:endParaRPr lang="fr-LU" dirty="0"/>
          </a:p>
          <a:p>
            <a:pPr marL="342900" indent="-342900">
              <a:buFontTx/>
              <a:buAutoNum type="arabicPeriod"/>
            </a:pPr>
            <a:r>
              <a:rPr lang="fr-LU" dirty="0" err="1"/>
              <a:t>Homemade</a:t>
            </a:r>
            <a:r>
              <a:rPr lang="fr-LU" dirty="0"/>
              <a:t> N2 + </a:t>
            </a:r>
            <a:r>
              <a:rPr lang="fr-LU" dirty="0" err="1"/>
              <a:t>Insulin</a:t>
            </a:r>
            <a:r>
              <a:rPr lang="fr-LU" dirty="0"/>
              <a:t> (</a:t>
            </a:r>
            <a:r>
              <a:rPr lang="fr-LU" dirty="0">
                <a:solidFill>
                  <a:srgbClr val="0070C0"/>
                </a:solidFill>
              </a:rPr>
              <a:t>HM_430</a:t>
            </a:r>
            <a:r>
              <a:rPr lang="fr-LU" dirty="0"/>
              <a:t>, </a:t>
            </a:r>
            <a:r>
              <a:rPr lang="fr-LU" dirty="0" err="1"/>
              <a:t>Insulin</a:t>
            </a:r>
            <a:r>
              <a:rPr lang="fr-LU" dirty="0"/>
              <a:t> 430nM + 58nM)</a:t>
            </a:r>
          </a:p>
          <a:p>
            <a:pPr marL="342900" indent="-342900">
              <a:buAutoNum type="arabicPeriod"/>
            </a:pPr>
            <a:endParaRPr lang="fr-LU" dirty="0"/>
          </a:p>
          <a:p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6049977" y="3675407"/>
            <a:ext cx="252500" cy="18541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42830" y="4257797"/>
            <a:ext cx="263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dirty="0" err="1"/>
              <a:t>smNPCs</a:t>
            </a:r>
            <a:r>
              <a:rPr lang="fr-LU" dirty="0"/>
              <a:t> differentiation 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719672" y="4108088"/>
            <a:ext cx="621362" cy="327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883627" y="4828993"/>
            <a:ext cx="2635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dirty="0"/>
              <a:t>Acute </a:t>
            </a:r>
            <a:r>
              <a:rPr lang="fr-LU" dirty="0" err="1"/>
              <a:t>insulin</a:t>
            </a:r>
            <a:r>
              <a:rPr lang="fr-LU" dirty="0"/>
              <a:t> </a:t>
            </a:r>
          </a:p>
          <a:p>
            <a:pPr algn="ctr"/>
            <a:r>
              <a:rPr lang="fr-LU" dirty="0"/>
              <a:t>Stimulation</a:t>
            </a:r>
          </a:p>
          <a:p>
            <a:pPr algn="ctr"/>
            <a:r>
              <a:rPr lang="fr-LU" sz="1400" dirty="0"/>
              <a:t>(</a:t>
            </a:r>
            <a:r>
              <a:rPr lang="fr-LU" sz="1400" dirty="0" err="1"/>
              <a:t>from</a:t>
            </a:r>
            <a:r>
              <a:rPr lang="fr-LU" sz="1400" dirty="0"/>
              <a:t> 10 to 200nM, </a:t>
            </a:r>
          </a:p>
          <a:p>
            <a:pPr algn="ctr"/>
            <a:r>
              <a:rPr lang="fr-LU" sz="1400" dirty="0"/>
              <a:t>for 30 minutes)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719672" y="4597764"/>
            <a:ext cx="710010" cy="34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45274" y="3866377"/>
            <a:ext cx="263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dirty="0"/>
              <a:t>Basal conditions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87776" y="6087539"/>
            <a:ext cx="6775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B27 </a:t>
            </a:r>
            <a:r>
              <a:rPr lang="fr-LU" sz="1600" b="1" dirty="0" err="1">
                <a:solidFill>
                  <a:srgbClr val="FF0000"/>
                </a:solidFill>
              </a:rPr>
              <a:t>without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insulin</a:t>
            </a:r>
            <a:r>
              <a:rPr lang="fr-LU" sz="1600" b="1" dirty="0">
                <a:solidFill>
                  <a:srgbClr val="FF0000"/>
                </a:solidFill>
              </a:rPr>
              <a:t> (but </a:t>
            </a:r>
            <a:r>
              <a:rPr lang="fr-LU" sz="1600" b="1" dirty="0" err="1">
                <a:solidFill>
                  <a:srgbClr val="FF0000"/>
                </a:solidFill>
              </a:rPr>
              <a:t>with</a:t>
            </a:r>
            <a:r>
              <a:rPr lang="fr-LU" sz="1600" b="1" dirty="0">
                <a:solidFill>
                  <a:srgbClr val="FF0000"/>
                </a:solidFill>
              </a:rPr>
              <a:t> Vitamine A) </a:t>
            </a:r>
            <a:r>
              <a:rPr lang="fr-LU" sz="1600" b="1" dirty="0" err="1">
                <a:solidFill>
                  <a:srgbClr val="FF0000"/>
                </a:solidFill>
              </a:rPr>
              <a:t>used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only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from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day</a:t>
            </a:r>
            <a:r>
              <a:rPr lang="fr-LU" sz="1600" b="1" dirty="0">
                <a:solidFill>
                  <a:srgbClr val="FF0000"/>
                </a:solidFill>
              </a:rPr>
              <a:t> 29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0389" y="4563022"/>
            <a:ext cx="3995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b="1" dirty="0"/>
              <a:t>2 control </a:t>
            </a:r>
            <a:r>
              <a:rPr lang="fr-LU" sz="1600" b="1" dirty="0" err="1"/>
              <a:t>lines</a:t>
            </a:r>
            <a:r>
              <a:rPr lang="fr-LU" sz="1600" b="1" dirty="0"/>
              <a:t> (17/6 </a:t>
            </a:r>
            <a:r>
              <a:rPr lang="fr-LU" sz="1600" b="1" dirty="0" err="1"/>
              <a:t>wt</a:t>
            </a:r>
            <a:r>
              <a:rPr lang="fr-LU" sz="1600" b="1" dirty="0"/>
              <a:t> and 18075)</a:t>
            </a:r>
          </a:p>
        </p:txBody>
      </p:sp>
    </p:spTree>
    <p:extLst>
      <p:ext uri="{BB962C8B-B14F-4D97-AF65-F5344CB8AC3E}">
        <p14:creationId xmlns:p14="http://schemas.microsoft.com/office/powerpoint/2010/main" val="303955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599766" y="2182761"/>
          <a:ext cx="6853085" cy="410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48696" y="226142"/>
            <a:ext cx="971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2400" b="1" dirty="0"/>
              <a:t>Neuronal differentiation markers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09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9272" y="201230"/>
            <a:ext cx="42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17/6 WT </a:t>
            </a:r>
            <a:r>
              <a:rPr lang="fr-LU" b="1" dirty="0" err="1"/>
              <a:t>day</a:t>
            </a:r>
            <a:r>
              <a:rPr lang="fr-LU" b="1" dirty="0"/>
              <a:t> 30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7218" r="1271" b="27316"/>
          <a:stretch/>
        </p:blipFill>
        <p:spPr>
          <a:xfrm>
            <a:off x="348983" y="2476155"/>
            <a:ext cx="5136120" cy="4129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698883" y="2527462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27640" y="1213400"/>
            <a:ext cx="5518131" cy="746197"/>
            <a:chOff x="253904" y="1592824"/>
            <a:chExt cx="5518131" cy="746197"/>
          </a:xfrm>
        </p:grpSpPr>
        <p:sp>
          <p:nvSpPr>
            <p:cNvPr id="4" name="TextBox 3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 err="1">
                  <a:solidFill>
                    <a:srgbClr val="FF0000"/>
                  </a:solidFill>
                </a:rPr>
                <a:t>Gibco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43473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FF0000"/>
                  </a:solidFill>
                </a:rPr>
                <a:t>HM_0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843473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2859209" y="2031244"/>
              <a:ext cx="2912826" cy="307777"/>
              <a:chOff x="3450879" y="1726444"/>
              <a:chExt cx="2912826" cy="30777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450879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NT</a:t>
                </a:r>
                <a:endParaRPr lang="en-US" sz="1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86735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</a:t>
                </a:r>
                <a:endParaRPr lang="en-US" sz="1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0292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50</a:t>
                </a:r>
                <a:endParaRPr lang="en-US" sz="1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95584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100</a:t>
                </a:r>
                <a:endParaRPr lang="en-US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68970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200</a:t>
                </a:r>
                <a:endParaRPr lang="en-US" sz="1400" dirty="0"/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43" r="991" b="26548"/>
          <a:stretch/>
        </p:blipFill>
        <p:spPr>
          <a:xfrm>
            <a:off x="348983" y="2969489"/>
            <a:ext cx="5136120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0698883" y="3009380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pThr308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3" y="4452660"/>
            <a:ext cx="5136120" cy="42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0698883" y="4479555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DJ-1</a:t>
            </a:r>
            <a:endParaRPr lang="en-US" sz="1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0" t="33159" r="1521" b="17455"/>
          <a:stretch/>
        </p:blipFill>
        <p:spPr>
          <a:xfrm>
            <a:off x="348983" y="4953884"/>
            <a:ext cx="5136120" cy="3744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10698883" y="4927670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-synuclein</a:t>
            </a:r>
            <a:endParaRPr lang="en-US" sz="1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1" t="30806" r="1069" b="23466"/>
          <a:stretch/>
        </p:blipFill>
        <p:spPr>
          <a:xfrm>
            <a:off x="5530582" y="3457933"/>
            <a:ext cx="5136121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10698883" y="3495489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10698883" y="3995766"/>
            <a:ext cx="160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 pSer9</a:t>
            </a:r>
            <a:endParaRPr lang="en-US" sz="16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593258" y="1213400"/>
            <a:ext cx="5518131" cy="746197"/>
            <a:chOff x="204744" y="1592824"/>
            <a:chExt cx="5518131" cy="746197"/>
          </a:xfrm>
        </p:grpSpPr>
        <p:sp>
          <p:nvSpPr>
            <p:cNvPr id="38" name="TextBox 37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dirty="0"/>
                <a:t>HM_10</a:t>
              </a:r>
              <a:endParaRPr lang="en-US" sz="16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0474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060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5679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3660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5869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43473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FF0000"/>
                  </a:solidFill>
                </a:rPr>
                <a:t>HM_430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843473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2810049" y="2031244"/>
              <a:ext cx="2912826" cy="307777"/>
              <a:chOff x="3401719" y="1726444"/>
              <a:chExt cx="2912826" cy="30777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401719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NT</a:t>
                </a:r>
                <a:endParaRPr lang="en-US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7575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</a:t>
                </a:r>
                <a:endParaRPr lang="en-US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45376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50</a:t>
                </a:r>
                <a:endParaRPr lang="en-US" sz="14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90668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100</a:t>
                </a:r>
                <a:endParaRPr lang="en-US" sz="1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419810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200</a:t>
                </a:r>
                <a:endParaRPr lang="en-US" sz="1400" dirty="0"/>
              </a:p>
            </p:txBody>
          </p:sp>
        </p:grpSp>
      </p:grp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4" t="26360" r="1069" b="29514"/>
          <a:stretch/>
        </p:blipFill>
        <p:spPr>
          <a:xfrm>
            <a:off x="5530582" y="3963428"/>
            <a:ext cx="5136121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" t="15526" r="717" b="12805"/>
          <a:stretch/>
        </p:blipFill>
        <p:spPr>
          <a:xfrm>
            <a:off x="5530583" y="4452660"/>
            <a:ext cx="5136120" cy="42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3" t="25167" r="1256" b="-1"/>
          <a:stretch/>
        </p:blipFill>
        <p:spPr>
          <a:xfrm>
            <a:off x="5530583" y="4953885"/>
            <a:ext cx="5136120" cy="3744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6" name="TextBox 55"/>
          <p:cNvSpPr txBox="1"/>
          <p:nvPr/>
        </p:nvSpPr>
        <p:spPr>
          <a:xfrm>
            <a:off x="10698883" y="1993621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0070C0"/>
                </a:solidFill>
              </a:rPr>
              <a:t>IRS-1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3" t="8018" r="1465" b="25989"/>
          <a:stretch/>
        </p:blipFill>
        <p:spPr>
          <a:xfrm>
            <a:off x="348983" y="3963428"/>
            <a:ext cx="5136120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2" t="16721" r="3715" b="27519"/>
          <a:stretch/>
        </p:blipFill>
        <p:spPr>
          <a:xfrm>
            <a:off x="348983" y="3457933"/>
            <a:ext cx="5136121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5" t="36401" r="880" b="620"/>
          <a:stretch/>
        </p:blipFill>
        <p:spPr>
          <a:xfrm>
            <a:off x="5530582" y="2969489"/>
            <a:ext cx="5136122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20165" r="1074" b="13226"/>
          <a:stretch/>
        </p:blipFill>
        <p:spPr>
          <a:xfrm>
            <a:off x="5530582" y="2476155"/>
            <a:ext cx="5136122" cy="409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5" t="19947" b="17912"/>
          <a:stretch/>
        </p:blipFill>
        <p:spPr>
          <a:xfrm>
            <a:off x="348983" y="2012880"/>
            <a:ext cx="5136122" cy="3837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8" t="27272" r="1182" b="7514"/>
          <a:stretch/>
        </p:blipFill>
        <p:spPr>
          <a:xfrm>
            <a:off x="5530582" y="2011680"/>
            <a:ext cx="5136121" cy="3840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10702141" y="1663123"/>
            <a:ext cx="367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err="1"/>
              <a:t>Insulin</a:t>
            </a:r>
            <a:r>
              <a:rPr lang="fr-LU" sz="1200" dirty="0"/>
              <a:t> 30min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8143736" y="2960650"/>
            <a:ext cx="2522967" cy="4102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47002" y="2960578"/>
            <a:ext cx="5136121" cy="4103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965072" y="2020135"/>
            <a:ext cx="512303" cy="384551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16803" y="2020135"/>
            <a:ext cx="512303" cy="384551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112960" y="2020135"/>
            <a:ext cx="512303" cy="384551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0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9272" y="201230"/>
            <a:ext cx="42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17/6 WT </a:t>
            </a:r>
            <a:r>
              <a:rPr lang="fr-LU" b="1" dirty="0" err="1"/>
              <a:t>day</a:t>
            </a:r>
            <a:r>
              <a:rPr lang="fr-LU" b="1" dirty="0"/>
              <a:t> 30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7218" r="1271" b="27316"/>
          <a:stretch/>
        </p:blipFill>
        <p:spPr>
          <a:xfrm>
            <a:off x="156959" y="1417614"/>
            <a:ext cx="5136120" cy="4129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06379" y="1417614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235616" y="646472"/>
            <a:ext cx="5518131" cy="746197"/>
            <a:chOff x="253904" y="1592824"/>
            <a:chExt cx="5518131" cy="746197"/>
          </a:xfrm>
        </p:grpSpPr>
        <p:sp>
          <p:nvSpPr>
            <p:cNvPr id="4" name="TextBox 3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 err="1">
                  <a:solidFill>
                    <a:srgbClr val="FF0000"/>
                  </a:solidFill>
                </a:rPr>
                <a:t>Gibco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43473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FF0000"/>
                  </a:solidFill>
                </a:rPr>
                <a:t>HM_0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843473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2859209" y="2031244"/>
              <a:ext cx="2912826" cy="307777"/>
              <a:chOff x="3450879" y="1726444"/>
              <a:chExt cx="2912826" cy="30777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450879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NT</a:t>
                </a:r>
                <a:endParaRPr lang="en-US" sz="1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86735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</a:t>
                </a:r>
                <a:endParaRPr lang="en-US" sz="1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0292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50</a:t>
                </a:r>
                <a:endParaRPr lang="en-US" sz="1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95584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100</a:t>
                </a:r>
                <a:endParaRPr lang="en-US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68970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200</a:t>
                </a:r>
                <a:endParaRPr lang="en-US" sz="1400" dirty="0"/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43" r="991" b="26548"/>
          <a:stretch/>
        </p:blipFill>
        <p:spPr>
          <a:xfrm>
            <a:off x="156959" y="1910949"/>
            <a:ext cx="5136120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5306379" y="1959303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 pThr308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306379" y="3008594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306379" y="3523700"/>
            <a:ext cx="160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 pSer9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3" t="8018" r="1465" b="25989"/>
          <a:stretch/>
        </p:blipFill>
        <p:spPr>
          <a:xfrm>
            <a:off x="156959" y="3467586"/>
            <a:ext cx="5136120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2" t="16721" r="4584" b="27519"/>
          <a:stretch/>
        </p:blipFill>
        <p:spPr>
          <a:xfrm>
            <a:off x="156959" y="2962091"/>
            <a:ext cx="5136120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5306379" y="1075979"/>
            <a:ext cx="367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err="1"/>
              <a:t>Insulin</a:t>
            </a:r>
            <a:r>
              <a:rPr lang="fr-LU" sz="1200" dirty="0"/>
              <a:t> 30min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5306379" y="2471595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 pSer473</a:t>
            </a:r>
            <a:endParaRPr lang="en-US" sz="16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" t="25399" r="2480" b="22136"/>
          <a:stretch/>
        </p:blipFill>
        <p:spPr>
          <a:xfrm>
            <a:off x="156959" y="2391515"/>
            <a:ext cx="5136120" cy="4987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0" t="32635" r="909" b="27253"/>
          <a:stretch/>
        </p:blipFill>
        <p:spPr>
          <a:xfrm>
            <a:off x="156959" y="5200405"/>
            <a:ext cx="5136120" cy="4297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7" name="TextBox 66"/>
          <p:cNvSpPr txBox="1"/>
          <p:nvPr/>
        </p:nvSpPr>
        <p:spPr>
          <a:xfrm>
            <a:off x="5306379" y="5236868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Bad</a:t>
            </a:r>
            <a:endParaRPr lang="en-US" sz="16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" t="9366" r="1730" b="11295"/>
          <a:stretch/>
        </p:blipFill>
        <p:spPr>
          <a:xfrm>
            <a:off x="156959" y="3947599"/>
            <a:ext cx="5137800" cy="4582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8" name="TextBox 67"/>
          <p:cNvSpPr txBox="1"/>
          <p:nvPr/>
        </p:nvSpPr>
        <p:spPr>
          <a:xfrm>
            <a:off x="5306379" y="3998298"/>
            <a:ext cx="2136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FoxO1 pThr24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5306379" y="4801332"/>
            <a:ext cx="2136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FoxO4 pThr28</a:t>
            </a:r>
            <a:endParaRPr lang="en-US" sz="16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1251" r="1637" b="25255"/>
          <a:stretch/>
        </p:blipFill>
        <p:spPr>
          <a:xfrm>
            <a:off x="156959" y="4778136"/>
            <a:ext cx="5136120" cy="3516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1" t="5033" r="1737" b="6819"/>
          <a:stretch/>
        </p:blipFill>
        <p:spPr>
          <a:xfrm>
            <a:off x="156959" y="4482945"/>
            <a:ext cx="5136119" cy="2219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1" name="TextBox 70"/>
          <p:cNvSpPr txBox="1"/>
          <p:nvPr/>
        </p:nvSpPr>
        <p:spPr>
          <a:xfrm>
            <a:off x="5306379" y="4414060"/>
            <a:ext cx="2136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FoxO3a pThr32</a:t>
            </a:r>
            <a:endParaRPr lang="en-US" sz="1600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2" t="13708" r="1455" b="18470"/>
          <a:stretch/>
        </p:blipFill>
        <p:spPr>
          <a:xfrm>
            <a:off x="156959" y="5710939"/>
            <a:ext cx="5136119" cy="4514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3" name="TextBox 72"/>
          <p:cNvSpPr txBox="1"/>
          <p:nvPr/>
        </p:nvSpPr>
        <p:spPr>
          <a:xfrm>
            <a:off x="5306379" y="5739974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p53</a:t>
            </a:r>
            <a:endParaRPr lang="en-US" sz="1600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24762" r="1364" b="28088"/>
          <a:stretch/>
        </p:blipFill>
        <p:spPr>
          <a:xfrm>
            <a:off x="156959" y="6254965"/>
            <a:ext cx="5142628" cy="438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5" name="TextBox 74"/>
          <p:cNvSpPr txBox="1"/>
          <p:nvPr/>
        </p:nvSpPr>
        <p:spPr>
          <a:xfrm>
            <a:off x="5306379" y="6254965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TH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505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9272" y="201230"/>
            <a:ext cx="42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17/6 WT </a:t>
            </a:r>
            <a:r>
              <a:rPr lang="fr-LU" b="1" dirty="0" err="1"/>
              <a:t>neurons_day</a:t>
            </a:r>
            <a:r>
              <a:rPr lang="fr-LU" b="1" dirty="0"/>
              <a:t> 30</a:t>
            </a:r>
            <a:endParaRPr lang="en-US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8722716" y="2294868"/>
            <a:ext cx="353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430 + 58 </a:t>
            </a:r>
            <a:r>
              <a:rPr lang="fr-LU" sz="1600" dirty="0" err="1"/>
              <a:t>nM</a:t>
            </a:r>
            <a:r>
              <a:rPr lang="fr-LU" sz="1600" dirty="0"/>
              <a:t> </a:t>
            </a:r>
            <a:r>
              <a:rPr lang="fr-LU" sz="1600" dirty="0" err="1"/>
              <a:t>insulin</a:t>
            </a:r>
            <a:r>
              <a:rPr lang="fr-LU" sz="1600" dirty="0"/>
              <a:t> in the medium</a:t>
            </a:r>
          </a:p>
        </p:txBody>
      </p:sp>
      <p:sp>
        <p:nvSpPr>
          <p:cNvPr id="128" name="Down Arrow 127"/>
          <p:cNvSpPr/>
          <p:nvPr/>
        </p:nvSpPr>
        <p:spPr>
          <a:xfrm>
            <a:off x="10308540" y="2788718"/>
            <a:ext cx="367435" cy="55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9" name="TextBox 128"/>
          <p:cNvSpPr txBox="1"/>
          <p:nvPr/>
        </p:nvSpPr>
        <p:spPr>
          <a:xfrm>
            <a:off x="8933206" y="3439876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No activation of AKT signaling </a:t>
            </a:r>
          </a:p>
          <a:p>
            <a:pPr algn="ctr"/>
            <a:r>
              <a:rPr lang="fr-LU" sz="1600" dirty="0" err="1"/>
              <a:t>even</a:t>
            </a:r>
            <a:r>
              <a:rPr lang="fr-LU" sz="1600" dirty="0"/>
              <a:t> at 200nM </a:t>
            </a:r>
            <a:r>
              <a:rPr lang="fr-LU" sz="1600" dirty="0" err="1"/>
              <a:t>insulin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946611" y="2270212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224235" y="2788706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pThr308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46611" y="4789233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DJ-1</a:t>
            </a:r>
            <a:endParaRPr lang="en-US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361395" y="5237348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-synuclein</a:t>
            </a:r>
            <a:endParaRPr lang="en-US" sz="1600" dirty="0"/>
          </a:p>
        </p:txBody>
      </p:sp>
      <p:sp>
        <p:nvSpPr>
          <p:cNvPr id="87" name="TextBox 86"/>
          <p:cNvSpPr txBox="1"/>
          <p:nvPr/>
        </p:nvSpPr>
        <p:spPr>
          <a:xfrm>
            <a:off x="772875" y="3768591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242523" y="4259724"/>
            <a:ext cx="160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 pSer9</a:t>
            </a:r>
            <a:endParaRPr 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504156" y="1902031"/>
            <a:ext cx="109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err="1"/>
              <a:t>Insulin</a:t>
            </a:r>
            <a:r>
              <a:rPr lang="fr-LU" sz="1200" dirty="0"/>
              <a:t> 30min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224235" y="3303257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pSer473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616360" y="1451144"/>
            <a:ext cx="2948686" cy="746197"/>
            <a:chOff x="253904" y="1592824"/>
            <a:chExt cx="2948686" cy="746197"/>
          </a:xfrm>
        </p:grpSpPr>
        <p:sp>
          <p:nvSpPr>
            <p:cNvPr id="93" name="TextBox 92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 err="1">
                  <a:solidFill>
                    <a:schemeClr val="accent2"/>
                  </a:solidFill>
                </a:rPr>
                <a:t>Gibco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343" r="49762" b="26548"/>
          <a:stretch/>
        </p:blipFill>
        <p:spPr>
          <a:xfrm>
            <a:off x="1535722" y="2750033"/>
            <a:ext cx="2597366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90"/>
          <a:stretch/>
        </p:blipFill>
        <p:spPr>
          <a:xfrm>
            <a:off x="1535722" y="4717836"/>
            <a:ext cx="2595085" cy="42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33158" r="50960" b="14705"/>
          <a:stretch/>
        </p:blipFill>
        <p:spPr>
          <a:xfrm>
            <a:off x="1535721" y="5219060"/>
            <a:ext cx="2595085" cy="395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018" r="47886" b="25989"/>
          <a:stretch/>
        </p:blipFill>
        <p:spPr>
          <a:xfrm>
            <a:off x="1535722" y="4228604"/>
            <a:ext cx="2595085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6721" r="50347" b="27519"/>
          <a:stretch/>
        </p:blipFill>
        <p:spPr>
          <a:xfrm>
            <a:off x="1535722" y="3723109"/>
            <a:ext cx="2595085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25996" r="49717" b="30716"/>
          <a:stretch/>
        </p:blipFill>
        <p:spPr>
          <a:xfrm>
            <a:off x="1535721" y="3240441"/>
            <a:ext cx="2595085" cy="3988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7218" r="49391" b="27316"/>
          <a:stretch/>
        </p:blipFill>
        <p:spPr>
          <a:xfrm>
            <a:off x="1535722" y="2251246"/>
            <a:ext cx="2595085" cy="4129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827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/>
          <p:cNvSpPr txBox="1"/>
          <p:nvPr/>
        </p:nvSpPr>
        <p:spPr>
          <a:xfrm>
            <a:off x="9116924" y="2197341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58 </a:t>
            </a:r>
            <a:r>
              <a:rPr lang="fr-LU" sz="1600" dirty="0" err="1"/>
              <a:t>nM</a:t>
            </a:r>
            <a:r>
              <a:rPr lang="fr-LU" sz="1600" dirty="0"/>
              <a:t> </a:t>
            </a:r>
            <a:r>
              <a:rPr lang="fr-LU" sz="1600" dirty="0" err="1"/>
              <a:t>insulin</a:t>
            </a:r>
            <a:r>
              <a:rPr lang="fr-LU" sz="1600" dirty="0"/>
              <a:t> in the medium</a:t>
            </a:r>
          </a:p>
          <a:p>
            <a:pPr algn="ctr"/>
            <a:r>
              <a:rPr lang="fr-LU" sz="1600" dirty="0"/>
              <a:t>(</a:t>
            </a:r>
            <a:r>
              <a:rPr lang="fr-LU" sz="1600" dirty="0" err="1"/>
              <a:t>from</a:t>
            </a:r>
            <a:r>
              <a:rPr lang="fr-LU" sz="1600" dirty="0"/>
              <a:t> the B27)</a:t>
            </a:r>
            <a:endParaRPr lang="en-US" sz="1600" dirty="0"/>
          </a:p>
        </p:txBody>
      </p:sp>
      <p:sp>
        <p:nvSpPr>
          <p:cNvPr id="128" name="Down Arrow 127"/>
          <p:cNvSpPr/>
          <p:nvPr/>
        </p:nvSpPr>
        <p:spPr>
          <a:xfrm>
            <a:off x="10492258" y="2938361"/>
            <a:ext cx="367435" cy="55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9" name="TextBox 128"/>
          <p:cNvSpPr txBox="1"/>
          <p:nvPr/>
        </p:nvSpPr>
        <p:spPr>
          <a:xfrm>
            <a:off x="9116924" y="3548219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Activation of AKT signaling </a:t>
            </a:r>
          </a:p>
          <a:p>
            <a:pPr algn="ctr"/>
            <a:r>
              <a:rPr lang="fr-LU" sz="1600" dirty="0"/>
              <a:t>at 50nM </a:t>
            </a:r>
            <a:r>
              <a:rPr lang="fr-LU" sz="1600" dirty="0" err="1"/>
              <a:t>insulin</a:t>
            </a:r>
            <a:endParaRPr lang="en-US" sz="1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4819272" y="201230"/>
            <a:ext cx="42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17/6 WT </a:t>
            </a:r>
            <a:r>
              <a:rPr lang="fr-LU" b="1" dirty="0" err="1"/>
              <a:t>neurons_day</a:t>
            </a:r>
            <a:r>
              <a:rPr lang="fr-LU" b="1" dirty="0"/>
              <a:t> 30</a:t>
            </a:r>
            <a:endParaRPr lang="en-US" b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0" t="23177" r="991" b="26548"/>
          <a:stretch/>
        </p:blipFill>
        <p:spPr>
          <a:xfrm>
            <a:off x="4224260" y="2750033"/>
            <a:ext cx="2522447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1" t="25410" r="1271" b="27317"/>
          <a:stretch/>
        </p:blipFill>
        <p:spPr>
          <a:xfrm>
            <a:off x="4224260" y="2251247"/>
            <a:ext cx="2522447" cy="4129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4" t="8690" b="13981"/>
          <a:stretch/>
        </p:blipFill>
        <p:spPr>
          <a:xfrm>
            <a:off x="4224260" y="4717836"/>
            <a:ext cx="2522447" cy="42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5" t="37062" r="1521" b="17454"/>
          <a:stretch/>
        </p:blipFill>
        <p:spPr>
          <a:xfrm>
            <a:off x="4224260" y="5219060"/>
            <a:ext cx="2522447" cy="395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9" t="7366" r="1465" b="25989"/>
          <a:stretch/>
        </p:blipFill>
        <p:spPr>
          <a:xfrm>
            <a:off x="4224260" y="4228604"/>
            <a:ext cx="2522447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17708" r="4315" b="27519"/>
          <a:stretch/>
        </p:blipFill>
        <p:spPr>
          <a:xfrm>
            <a:off x="4224260" y="3723108"/>
            <a:ext cx="2522447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51" name="Group 50"/>
          <p:cNvGrpSpPr/>
          <p:nvPr/>
        </p:nvGrpSpPr>
        <p:grpSpPr>
          <a:xfrm>
            <a:off x="4224260" y="1453415"/>
            <a:ext cx="2948686" cy="746197"/>
            <a:chOff x="253904" y="1592824"/>
            <a:chExt cx="2948686" cy="746197"/>
          </a:xfrm>
        </p:grpSpPr>
        <p:sp>
          <p:nvSpPr>
            <p:cNvPr id="52" name="TextBox 51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00B050"/>
                  </a:solidFill>
                </a:rPr>
                <a:t>HM_0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3" t="25966" r="2479" b="32072"/>
          <a:stretch/>
        </p:blipFill>
        <p:spPr>
          <a:xfrm>
            <a:off x="4224260" y="3240441"/>
            <a:ext cx="2522447" cy="3988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0" name="TextBox 59"/>
          <p:cNvSpPr txBox="1"/>
          <p:nvPr/>
        </p:nvSpPr>
        <p:spPr>
          <a:xfrm>
            <a:off x="946611" y="2270212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224235" y="2788706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pThr308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6611" y="4789233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DJ-1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361395" y="5237348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-synuclein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772875" y="3768591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242523" y="4259724"/>
            <a:ext cx="160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 pSer9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504156" y="1902031"/>
            <a:ext cx="109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err="1"/>
              <a:t>Insulin</a:t>
            </a:r>
            <a:r>
              <a:rPr lang="fr-LU" sz="1200" dirty="0"/>
              <a:t> 30min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224235" y="3303257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pSer473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343" r="49762" b="26548"/>
          <a:stretch/>
        </p:blipFill>
        <p:spPr>
          <a:xfrm>
            <a:off x="1535722" y="2750033"/>
            <a:ext cx="2597366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69" name="Group 68"/>
          <p:cNvGrpSpPr/>
          <p:nvPr/>
        </p:nvGrpSpPr>
        <p:grpSpPr>
          <a:xfrm>
            <a:off x="1616360" y="1451144"/>
            <a:ext cx="2948686" cy="746197"/>
            <a:chOff x="253904" y="1592824"/>
            <a:chExt cx="2948686" cy="746197"/>
          </a:xfrm>
        </p:grpSpPr>
        <p:sp>
          <p:nvSpPr>
            <p:cNvPr id="70" name="TextBox 69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 err="1">
                  <a:solidFill>
                    <a:schemeClr val="accent2"/>
                  </a:solidFill>
                </a:rPr>
                <a:t>Gibco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90"/>
          <a:stretch/>
        </p:blipFill>
        <p:spPr>
          <a:xfrm>
            <a:off x="1535722" y="4717836"/>
            <a:ext cx="2595085" cy="42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33158" r="50960" b="14705"/>
          <a:stretch/>
        </p:blipFill>
        <p:spPr>
          <a:xfrm>
            <a:off x="1535721" y="5219060"/>
            <a:ext cx="2595085" cy="395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018" r="47886" b="25989"/>
          <a:stretch/>
        </p:blipFill>
        <p:spPr>
          <a:xfrm>
            <a:off x="1535722" y="4228604"/>
            <a:ext cx="2595085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6721" r="50347" b="27519"/>
          <a:stretch/>
        </p:blipFill>
        <p:spPr>
          <a:xfrm>
            <a:off x="1535722" y="3723109"/>
            <a:ext cx="2595085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25996" r="49717" b="30716"/>
          <a:stretch/>
        </p:blipFill>
        <p:spPr>
          <a:xfrm>
            <a:off x="1535721" y="3240441"/>
            <a:ext cx="2595085" cy="3988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7218" r="49391" b="27316"/>
          <a:stretch/>
        </p:blipFill>
        <p:spPr>
          <a:xfrm>
            <a:off x="1535722" y="2251246"/>
            <a:ext cx="2595085" cy="4129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855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0" t="23177" r="991" b="26548"/>
          <a:stretch/>
        </p:blipFill>
        <p:spPr>
          <a:xfrm>
            <a:off x="4224260" y="2750033"/>
            <a:ext cx="2522447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1" t="25410" r="1271" b="27317"/>
          <a:stretch/>
        </p:blipFill>
        <p:spPr>
          <a:xfrm>
            <a:off x="4224260" y="2251247"/>
            <a:ext cx="2522447" cy="4129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4" t="8690" b="13981"/>
          <a:stretch/>
        </p:blipFill>
        <p:spPr>
          <a:xfrm>
            <a:off x="4224260" y="4717836"/>
            <a:ext cx="2522447" cy="42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5" t="37062" r="1521" b="17454"/>
          <a:stretch/>
        </p:blipFill>
        <p:spPr>
          <a:xfrm>
            <a:off x="4224260" y="5219060"/>
            <a:ext cx="2522447" cy="395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9" t="7366" r="1465" b="25989"/>
          <a:stretch/>
        </p:blipFill>
        <p:spPr>
          <a:xfrm>
            <a:off x="4224260" y="4228604"/>
            <a:ext cx="2522447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17708" r="4315" b="27519"/>
          <a:stretch/>
        </p:blipFill>
        <p:spPr>
          <a:xfrm>
            <a:off x="4224260" y="3723108"/>
            <a:ext cx="2522447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7" name="Group 46"/>
          <p:cNvGrpSpPr/>
          <p:nvPr/>
        </p:nvGrpSpPr>
        <p:grpSpPr>
          <a:xfrm>
            <a:off x="4224260" y="1453415"/>
            <a:ext cx="2948686" cy="746197"/>
            <a:chOff x="253904" y="1592824"/>
            <a:chExt cx="2948686" cy="746197"/>
          </a:xfrm>
        </p:grpSpPr>
        <p:sp>
          <p:nvSpPr>
            <p:cNvPr id="48" name="TextBox 47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00B050"/>
                  </a:solidFill>
                </a:rPr>
                <a:t>HM_0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3" t="25966" r="2479" b="32072"/>
          <a:stretch/>
        </p:blipFill>
        <p:spPr>
          <a:xfrm>
            <a:off x="4224260" y="3240441"/>
            <a:ext cx="2522447" cy="3988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0" name="TextBox 59"/>
          <p:cNvSpPr txBox="1"/>
          <p:nvPr/>
        </p:nvSpPr>
        <p:spPr>
          <a:xfrm>
            <a:off x="946611" y="2270212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224235" y="2788706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pThr308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6611" y="4789233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DJ-1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361395" y="5237348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-synuclein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772875" y="3768591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242523" y="4259724"/>
            <a:ext cx="160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 pSer9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504156" y="1902031"/>
            <a:ext cx="109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err="1"/>
              <a:t>Insulin</a:t>
            </a:r>
            <a:r>
              <a:rPr lang="fr-LU" sz="1200" dirty="0"/>
              <a:t> 30min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224235" y="3303257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pSer473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343" r="49762" b="26548"/>
          <a:stretch/>
        </p:blipFill>
        <p:spPr>
          <a:xfrm>
            <a:off x="1535722" y="2750033"/>
            <a:ext cx="2597366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70" name="Group 69"/>
          <p:cNvGrpSpPr/>
          <p:nvPr/>
        </p:nvGrpSpPr>
        <p:grpSpPr>
          <a:xfrm>
            <a:off x="1616360" y="1451144"/>
            <a:ext cx="2948686" cy="746197"/>
            <a:chOff x="253904" y="1592824"/>
            <a:chExt cx="2948686" cy="746197"/>
          </a:xfrm>
        </p:grpSpPr>
        <p:sp>
          <p:nvSpPr>
            <p:cNvPr id="77" name="TextBox 76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 err="1">
                  <a:solidFill>
                    <a:schemeClr val="accent2"/>
                  </a:solidFill>
                </a:rPr>
                <a:t>Gibco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90"/>
          <a:stretch/>
        </p:blipFill>
        <p:spPr>
          <a:xfrm>
            <a:off x="1535722" y="4717836"/>
            <a:ext cx="2595085" cy="42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33158" r="50960" b="14705"/>
          <a:stretch/>
        </p:blipFill>
        <p:spPr>
          <a:xfrm>
            <a:off x="1535721" y="5219060"/>
            <a:ext cx="2595085" cy="395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018" r="47886" b="25989"/>
          <a:stretch/>
        </p:blipFill>
        <p:spPr>
          <a:xfrm>
            <a:off x="1535722" y="4228604"/>
            <a:ext cx="2595085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6721" r="50347" b="27519"/>
          <a:stretch/>
        </p:blipFill>
        <p:spPr>
          <a:xfrm>
            <a:off x="1535722" y="3723109"/>
            <a:ext cx="2595085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25996" r="49717" b="30716"/>
          <a:stretch/>
        </p:blipFill>
        <p:spPr>
          <a:xfrm>
            <a:off x="1535721" y="3240441"/>
            <a:ext cx="2595085" cy="3988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7218" r="49391" b="27316"/>
          <a:stretch/>
        </p:blipFill>
        <p:spPr>
          <a:xfrm>
            <a:off x="1535722" y="2251246"/>
            <a:ext cx="2595085" cy="4129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3" t="30806" r="1069" b="23466"/>
          <a:stretch/>
        </p:blipFill>
        <p:spPr>
          <a:xfrm>
            <a:off x="6840160" y="3723108"/>
            <a:ext cx="2526807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58" name="Group 57"/>
          <p:cNvGrpSpPr/>
          <p:nvPr/>
        </p:nvGrpSpPr>
        <p:grpSpPr>
          <a:xfrm>
            <a:off x="6858370" y="1455826"/>
            <a:ext cx="2912826" cy="746197"/>
            <a:chOff x="2810049" y="1592824"/>
            <a:chExt cx="2912826" cy="746197"/>
          </a:xfrm>
        </p:grpSpPr>
        <p:sp>
          <p:nvSpPr>
            <p:cNvPr id="59" name="TextBox 58"/>
            <p:cNvSpPr txBox="1"/>
            <p:nvPr/>
          </p:nvSpPr>
          <p:spPr>
            <a:xfrm>
              <a:off x="2843473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0070C0"/>
                  </a:solidFill>
                </a:rPr>
                <a:t>HM_430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843473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2810049" y="2031244"/>
              <a:ext cx="2912826" cy="307777"/>
              <a:chOff x="3401719" y="1726444"/>
              <a:chExt cx="2912826" cy="30777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3401719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NT</a:t>
                </a:r>
                <a:endParaRPr lang="en-US" sz="14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937575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</a:t>
                </a:r>
                <a:endParaRPr lang="en-US" sz="14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45376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50</a:t>
                </a:r>
                <a:endParaRPr lang="en-US" sz="14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90668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100</a:t>
                </a:r>
                <a:endParaRPr lang="en-US" sz="14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419810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200</a:t>
                </a:r>
                <a:endParaRPr lang="en-US" sz="1400" dirty="0"/>
              </a:p>
            </p:txBody>
          </p:sp>
        </p:grpSp>
      </p:grp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2" t="26360" r="1069" b="29514"/>
          <a:stretch/>
        </p:blipFill>
        <p:spPr>
          <a:xfrm>
            <a:off x="6840160" y="4228604"/>
            <a:ext cx="2526807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7" t="15526" r="717" b="12805"/>
          <a:stretch/>
        </p:blipFill>
        <p:spPr>
          <a:xfrm>
            <a:off x="6840160" y="4717836"/>
            <a:ext cx="2526807" cy="42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0" t="25167" r="1256" b="-1"/>
          <a:stretch/>
        </p:blipFill>
        <p:spPr>
          <a:xfrm>
            <a:off x="6840160" y="5219060"/>
            <a:ext cx="2526807" cy="395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77" t="49042" r="880" b="6754"/>
          <a:stretch/>
        </p:blipFill>
        <p:spPr>
          <a:xfrm>
            <a:off x="6840160" y="2750034"/>
            <a:ext cx="2526807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1" t="20165" r="1074" b="13226"/>
          <a:stretch/>
        </p:blipFill>
        <p:spPr>
          <a:xfrm>
            <a:off x="6840160" y="2251247"/>
            <a:ext cx="2526807" cy="409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9" name="TextBox 98"/>
          <p:cNvSpPr txBox="1"/>
          <p:nvPr/>
        </p:nvSpPr>
        <p:spPr>
          <a:xfrm>
            <a:off x="9194560" y="2483154"/>
            <a:ext cx="353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430 + 58 </a:t>
            </a:r>
            <a:r>
              <a:rPr lang="fr-LU" sz="1600" dirty="0" err="1"/>
              <a:t>nM</a:t>
            </a:r>
            <a:r>
              <a:rPr lang="fr-LU" sz="1600" dirty="0"/>
              <a:t> </a:t>
            </a:r>
            <a:r>
              <a:rPr lang="fr-LU" sz="1600" dirty="0" err="1"/>
              <a:t>insulin</a:t>
            </a:r>
            <a:endParaRPr lang="fr-LU" sz="1600" dirty="0"/>
          </a:p>
        </p:txBody>
      </p:sp>
      <p:sp>
        <p:nvSpPr>
          <p:cNvPr id="100" name="Down Arrow 99"/>
          <p:cNvSpPr/>
          <p:nvPr/>
        </p:nvSpPr>
        <p:spPr>
          <a:xfrm>
            <a:off x="10716376" y="2889601"/>
            <a:ext cx="367435" cy="55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9341042" y="3518434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No activation of AKT signaling </a:t>
            </a:r>
          </a:p>
          <a:p>
            <a:pPr algn="ctr"/>
            <a:r>
              <a:rPr lang="fr-LU" sz="1600" dirty="0" err="1"/>
              <a:t>even</a:t>
            </a:r>
            <a:r>
              <a:rPr lang="fr-LU" sz="1600" dirty="0"/>
              <a:t> at 200nM </a:t>
            </a:r>
            <a:r>
              <a:rPr lang="fr-LU" sz="1600" dirty="0" err="1"/>
              <a:t>insulin</a:t>
            </a:r>
            <a:endParaRPr lang="en-US" sz="16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819272" y="201230"/>
            <a:ext cx="42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17/6 WT </a:t>
            </a:r>
            <a:r>
              <a:rPr lang="fr-LU" b="1" dirty="0" err="1"/>
              <a:t>neurons_day</a:t>
            </a:r>
            <a:r>
              <a:rPr lang="fr-LU" b="1" dirty="0"/>
              <a:t> 30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63040" y="6135624"/>
            <a:ext cx="929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>
                <a:solidFill>
                  <a:srgbClr val="FF0000"/>
                </a:solidFill>
              </a:rPr>
              <a:t>Standard culture conditions (about 500nM </a:t>
            </a:r>
            <a:r>
              <a:rPr lang="fr-LU" b="1" dirty="0" err="1">
                <a:solidFill>
                  <a:srgbClr val="FF0000"/>
                </a:solidFill>
              </a:rPr>
              <a:t>insulin</a:t>
            </a:r>
            <a:r>
              <a:rPr lang="fr-LU" b="1" dirty="0">
                <a:solidFill>
                  <a:srgbClr val="FF0000"/>
                </a:solidFill>
              </a:rPr>
              <a:t>) </a:t>
            </a:r>
            <a:r>
              <a:rPr lang="fr-LU" b="1" dirty="0" err="1">
                <a:solidFill>
                  <a:srgbClr val="FF0000"/>
                </a:solidFill>
              </a:rPr>
              <a:t>seem</a:t>
            </a:r>
            <a:r>
              <a:rPr lang="fr-LU" b="1" dirty="0">
                <a:solidFill>
                  <a:srgbClr val="FF0000"/>
                </a:solidFill>
              </a:rPr>
              <a:t> to trigger </a:t>
            </a:r>
            <a:r>
              <a:rPr lang="fr-LU" b="1" dirty="0" err="1">
                <a:solidFill>
                  <a:srgbClr val="FF0000"/>
                </a:solidFill>
              </a:rPr>
              <a:t>insulin</a:t>
            </a:r>
            <a:r>
              <a:rPr lang="fr-LU" b="1" dirty="0">
                <a:solidFill>
                  <a:srgbClr val="FF0000"/>
                </a:solidFill>
              </a:rPr>
              <a:t> </a:t>
            </a:r>
            <a:r>
              <a:rPr lang="fr-LU" b="1" dirty="0" err="1">
                <a:solidFill>
                  <a:srgbClr val="FF0000"/>
                </a:solidFill>
              </a:rPr>
              <a:t>resistance</a:t>
            </a:r>
            <a:r>
              <a:rPr lang="fr-LU" b="1" dirty="0">
                <a:solidFill>
                  <a:srgbClr val="FF0000"/>
                </a:solidFill>
              </a:rPr>
              <a:t> in </a:t>
            </a:r>
            <a:r>
              <a:rPr lang="fr-LU" b="1" dirty="0" err="1">
                <a:solidFill>
                  <a:srgbClr val="FF0000"/>
                </a:solidFill>
              </a:rPr>
              <a:t>neurons</a:t>
            </a:r>
            <a:r>
              <a:rPr lang="fr-LU" b="1" dirty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8" t="35742" r="4743" b="25026"/>
          <a:stretch/>
        </p:blipFill>
        <p:spPr>
          <a:xfrm>
            <a:off x="6840160" y="3240441"/>
            <a:ext cx="2523012" cy="4063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764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956</Words>
  <Application>Microsoft Office PowerPoint</Application>
  <PresentationFormat>Widescreen</PresentationFormat>
  <Paragraphs>303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Luxembourg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Giuseppe ARENA</dc:creator>
  <cp:lastModifiedBy>Alise ZAGARE</cp:lastModifiedBy>
  <cp:revision>2</cp:revision>
  <dcterms:created xsi:type="dcterms:W3CDTF">2023-05-31T09:36:32Z</dcterms:created>
  <dcterms:modified xsi:type="dcterms:W3CDTF">2023-06-26T15:15:08Z</dcterms:modified>
</cp:coreProperties>
</file>