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256" r:id="rId2"/>
    <p:sldId id="282" r:id="rId3"/>
    <p:sldId id="283" r:id="rId4"/>
    <p:sldId id="280" r:id="rId5"/>
    <p:sldId id="271" r:id="rId6"/>
    <p:sldId id="284" r:id="rId7"/>
    <p:sldId id="285" r:id="rId8"/>
    <p:sldId id="273" r:id="rId9"/>
    <p:sldId id="306" r:id="rId10"/>
    <p:sldId id="307" r:id="rId11"/>
    <p:sldId id="308" r:id="rId12"/>
    <p:sldId id="309" r:id="rId13"/>
    <p:sldId id="310" r:id="rId14"/>
    <p:sldId id="303" r:id="rId15"/>
    <p:sldId id="350" r:id="rId16"/>
    <p:sldId id="349" r:id="rId17"/>
    <p:sldId id="305" r:id="rId18"/>
    <p:sldId id="321" r:id="rId19"/>
    <p:sldId id="277" r:id="rId20"/>
    <p:sldId id="278" r:id="rId21"/>
    <p:sldId id="264" r:id="rId22"/>
    <p:sldId id="268" r:id="rId23"/>
    <p:sldId id="312" r:id="rId24"/>
    <p:sldId id="311" r:id="rId25"/>
    <p:sldId id="299" r:id="rId26"/>
    <p:sldId id="320" r:id="rId27"/>
    <p:sldId id="313" r:id="rId28"/>
    <p:sldId id="300" r:id="rId29"/>
    <p:sldId id="301" r:id="rId30"/>
    <p:sldId id="258" r:id="rId31"/>
    <p:sldId id="327" r:id="rId32"/>
    <p:sldId id="260" r:id="rId33"/>
    <p:sldId id="286" r:id="rId34"/>
    <p:sldId id="259" r:id="rId35"/>
    <p:sldId id="287" r:id="rId36"/>
    <p:sldId id="289" r:id="rId37"/>
    <p:sldId id="288" r:id="rId38"/>
    <p:sldId id="290" r:id="rId39"/>
    <p:sldId id="291" r:id="rId40"/>
    <p:sldId id="292" r:id="rId41"/>
    <p:sldId id="293" r:id="rId42"/>
    <p:sldId id="294" r:id="rId43"/>
    <p:sldId id="295" r:id="rId44"/>
    <p:sldId id="297" r:id="rId45"/>
    <p:sldId id="298" r:id="rId46"/>
    <p:sldId id="319" r:id="rId47"/>
    <p:sldId id="296" r:id="rId48"/>
    <p:sldId id="261" r:id="rId49"/>
    <p:sldId id="262" r:id="rId50"/>
    <p:sldId id="314" r:id="rId51"/>
    <p:sldId id="342" r:id="rId52"/>
    <p:sldId id="345" r:id="rId53"/>
    <p:sldId id="347" r:id="rId54"/>
    <p:sldId id="348" r:id="rId55"/>
    <p:sldId id="318" r:id="rId56"/>
    <p:sldId id="317" r:id="rId57"/>
    <p:sldId id="316" r:id="rId58"/>
    <p:sldId id="323" r:id="rId59"/>
    <p:sldId id="324" r:id="rId60"/>
    <p:sldId id="325" r:id="rId61"/>
    <p:sldId id="326" r:id="rId62"/>
    <p:sldId id="329" r:id="rId63"/>
    <p:sldId id="328" r:id="rId64"/>
    <p:sldId id="27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67"/>
    <p:restoredTop sz="94268"/>
  </p:normalViewPr>
  <p:slideViewPr>
    <p:cSldViewPr snapToGrid="0" snapToObjects="1">
      <p:cViewPr varScale="1">
        <p:scale>
          <a:sx n="108" d="100"/>
          <a:sy n="108" d="100"/>
        </p:scale>
        <p:origin x="1152" y="184"/>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9167D-68A0-FF41-9918-86581649C866}"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6B6AFEA3-9C35-3E4C-891B-9B05691E2F90}">
      <dgm:prSet phldrT="[Text]" custT="1"/>
      <dgm:spPr/>
      <dgm:t>
        <a:bodyPr/>
        <a:lstStyle/>
        <a:p>
          <a:r>
            <a:rPr lang="en-US" sz="1400" dirty="0"/>
            <a:t>Source data</a:t>
          </a:r>
        </a:p>
      </dgm:t>
    </dgm:pt>
    <dgm:pt modelId="{F69A31EB-5BB8-8542-A9FF-81C3CEEE3945}" type="parTrans" cxnId="{305CB71C-E42B-CB4A-A3A7-C3A6ED55D473}">
      <dgm:prSet/>
      <dgm:spPr/>
      <dgm:t>
        <a:bodyPr/>
        <a:lstStyle/>
        <a:p>
          <a:endParaRPr lang="en-US"/>
        </a:p>
      </dgm:t>
    </dgm:pt>
    <dgm:pt modelId="{E3C3D610-31EA-A34F-A596-D5D2E45B140C}" type="sibTrans" cxnId="{305CB71C-E42B-CB4A-A3A7-C3A6ED55D473}">
      <dgm:prSet custT="1"/>
      <dgm:spPr/>
      <dgm:t>
        <a:bodyPr/>
        <a:lstStyle/>
        <a:p>
          <a:endParaRPr lang="en-US" sz="1400"/>
        </a:p>
      </dgm:t>
    </dgm:pt>
    <dgm:pt modelId="{14EBAFC5-16F8-A94D-B8F2-608FD4A2A54A}">
      <dgm:prSet phldrT="[Text]" custT="1"/>
      <dgm:spPr/>
      <dgm:t>
        <a:bodyPr/>
        <a:lstStyle/>
        <a:p>
          <a:r>
            <a:rPr lang="en-US" sz="1400" dirty="0"/>
            <a:t>Large scale data sets</a:t>
          </a:r>
        </a:p>
      </dgm:t>
    </dgm:pt>
    <dgm:pt modelId="{226A2458-5656-1242-95B8-8EF015944050}" type="parTrans" cxnId="{1124398B-4DE4-6D4C-AB42-60C8F82E999B}">
      <dgm:prSet/>
      <dgm:spPr/>
      <dgm:t>
        <a:bodyPr/>
        <a:lstStyle/>
        <a:p>
          <a:endParaRPr lang="en-US"/>
        </a:p>
      </dgm:t>
    </dgm:pt>
    <dgm:pt modelId="{97D52D66-7147-AE47-85BB-C71F57E2F868}" type="sibTrans" cxnId="{1124398B-4DE4-6D4C-AB42-60C8F82E999B}">
      <dgm:prSet/>
      <dgm:spPr/>
      <dgm:t>
        <a:bodyPr/>
        <a:lstStyle/>
        <a:p>
          <a:endParaRPr lang="en-US"/>
        </a:p>
      </dgm:t>
    </dgm:pt>
    <dgm:pt modelId="{888525E3-C128-1546-9CD3-57F2603E1D28}">
      <dgm:prSet phldrT="[Text]" custT="1"/>
      <dgm:spPr/>
      <dgm:t>
        <a:bodyPr/>
        <a:lstStyle/>
        <a:p>
          <a:r>
            <a:rPr lang="en-US" sz="1400" dirty="0"/>
            <a:t>Intermediate data</a:t>
          </a:r>
        </a:p>
      </dgm:t>
    </dgm:pt>
    <dgm:pt modelId="{EDC07A25-DC42-054F-9DA3-D82EE6B7D118}" type="parTrans" cxnId="{1A975930-961B-1F46-A746-D6D3BBD5B9CE}">
      <dgm:prSet/>
      <dgm:spPr/>
      <dgm:t>
        <a:bodyPr/>
        <a:lstStyle/>
        <a:p>
          <a:endParaRPr lang="en-US"/>
        </a:p>
      </dgm:t>
    </dgm:pt>
    <dgm:pt modelId="{AA3AEA62-84C2-BD4E-85D2-138475AEEE0E}" type="sibTrans" cxnId="{1A975930-961B-1F46-A746-D6D3BBD5B9CE}">
      <dgm:prSet custT="1"/>
      <dgm:spPr/>
      <dgm:t>
        <a:bodyPr/>
        <a:lstStyle/>
        <a:p>
          <a:endParaRPr lang="en-US" sz="1400"/>
        </a:p>
      </dgm:t>
    </dgm:pt>
    <dgm:pt modelId="{F6FBD145-C84E-1B44-8AB6-AF4E4AB054DB}">
      <dgm:prSet phldrT="[Text]" custT="1"/>
      <dgm:spPr/>
      <dgm:t>
        <a:bodyPr/>
        <a:lstStyle/>
        <a:p>
          <a:r>
            <a:rPr lang="en-US" sz="1400" baseline="0" dirty="0"/>
            <a:t>Derived by computation</a:t>
          </a:r>
        </a:p>
      </dgm:t>
    </dgm:pt>
    <dgm:pt modelId="{F0C2416B-2E7D-8D46-936C-D2CE97B1298D}" type="parTrans" cxnId="{7E17BA94-E8F9-954C-A12B-F17ACEC06056}">
      <dgm:prSet/>
      <dgm:spPr/>
      <dgm:t>
        <a:bodyPr/>
        <a:lstStyle/>
        <a:p>
          <a:endParaRPr lang="en-US"/>
        </a:p>
      </dgm:t>
    </dgm:pt>
    <dgm:pt modelId="{D427C51E-7EA0-B240-9E9B-C900ABD22AAB}" type="sibTrans" cxnId="{7E17BA94-E8F9-954C-A12B-F17ACEC06056}">
      <dgm:prSet/>
      <dgm:spPr/>
      <dgm:t>
        <a:bodyPr/>
        <a:lstStyle/>
        <a:p>
          <a:endParaRPr lang="en-US"/>
        </a:p>
      </dgm:t>
    </dgm:pt>
    <dgm:pt modelId="{66E4937B-6C76-DE44-ACDC-9C0DF550B1C6}">
      <dgm:prSet phldrT="[Text]" custT="1"/>
      <dgm:spPr/>
      <dgm:t>
        <a:bodyPr/>
        <a:lstStyle/>
        <a:p>
          <a:r>
            <a:rPr lang="en-US" sz="1400" dirty="0"/>
            <a:t>Analysis data</a:t>
          </a:r>
        </a:p>
      </dgm:t>
    </dgm:pt>
    <dgm:pt modelId="{5A7DA719-1C91-E343-BEE7-E2271E4E44C3}" type="parTrans" cxnId="{BC2E8D2E-EFFE-FD4A-8925-39ACFC4471FB}">
      <dgm:prSet/>
      <dgm:spPr/>
      <dgm:t>
        <a:bodyPr/>
        <a:lstStyle/>
        <a:p>
          <a:endParaRPr lang="en-US"/>
        </a:p>
      </dgm:t>
    </dgm:pt>
    <dgm:pt modelId="{17EA58BA-CF01-0C4B-8711-8F50ABCAD5A2}" type="sibTrans" cxnId="{BC2E8D2E-EFFE-FD4A-8925-39ACFC4471FB}">
      <dgm:prSet custT="1"/>
      <dgm:spPr/>
      <dgm:t>
        <a:bodyPr/>
        <a:lstStyle/>
        <a:p>
          <a:endParaRPr lang="en-US" sz="1400"/>
        </a:p>
      </dgm:t>
    </dgm:pt>
    <dgm:pt modelId="{31EFB4DC-E687-2640-908A-6D7AC9093EB0}">
      <dgm:prSet phldrT="[Text]" custT="1"/>
      <dgm:spPr/>
      <dgm:t>
        <a:bodyPr/>
        <a:lstStyle/>
        <a:p>
          <a:r>
            <a:rPr lang="en-US" sz="1400" dirty="0"/>
            <a:t>Derived by computation</a:t>
          </a:r>
        </a:p>
      </dgm:t>
    </dgm:pt>
    <dgm:pt modelId="{060D3F76-AD41-1749-8946-9ABA333D7097}" type="parTrans" cxnId="{4AB4255A-AFB3-4844-9D72-6001DB2AD70C}">
      <dgm:prSet/>
      <dgm:spPr/>
      <dgm:t>
        <a:bodyPr/>
        <a:lstStyle/>
        <a:p>
          <a:endParaRPr lang="en-US"/>
        </a:p>
      </dgm:t>
    </dgm:pt>
    <dgm:pt modelId="{B204E7C8-444D-4E4E-9CA4-F4ADBBAC136F}" type="sibTrans" cxnId="{4AB4255A-AFB3-4844-9D72-6001DB2AD70C}">
      <dgm:prSet/>
      <dgm:spPr/>
      <dgm:t>
        <a:bodyPr/>
        <a:lstStyle/>
        <a:p>
          <a:endParaRPr lang="en-US"/>
        </a:p>
      </dgm:t>
    </dgm:pt>
    <dgm:pt modelId="{E8E58CE3-C207-5F4A-84A5-CD5861E4A9AF}">
      <dgm:prSet phldrT="[Text]" custT="1"/>
      <dgm:spPr/>
      <dgm:t>
        <a:bodyPr/>
        <a:lstStyle/>
        <a:p>
          <a:r>
            <a:rPr lang="en-US" sz="1400" dirty="0"/>
            <a:t>Final analysis</a:t>
          </a:r>
        </a:p>
      </dgm:t>
    </dgm:pt>
    <dgm:pt modelId="{147BFC06-D9BB-2C4C-A9F2-A5C1FE2C43C7}" type="parTrans" cxnId="{CC7CC760-180B-004A-B4DD-2F71613372F6}">
      <dgm:prSet/>
      <dgm:spPr/>
      <dgm:t>
        <a:bodyPr/>
        <a:lstStyle/>
        <a:p>
          <a:endParaRPr lang="en-US"/>
        </a:p>
      </dgm:t>
    </dgm:pt>
    <dgm:pt modelId="{93FA856E-DC14-724A-B302-22DD3986F582}" type="sibTrans" cxnId="{CC7CC760-180B-004A-B4DD-2F71613372F6}">
      <dgm:prSet/>
      <dgm:spPr/>
      <dgm:t>
        <a:bodyPr/>
        <a:lstStyle/>
        <a:p>
          <a:endParaRPr lang="en-US"/>
        </a:p>
      </dgm:t>
    </dgm:pt>
    <dgm:pt modelId="{30BA9F63-4C4A-4C46-A276-7716456FEA6B}">
      <dgm:prSet phldrT="[Text]" custT="1"/>
      <dgm:spPr/>
      <dgm:t>
        <a:bodyPr/>
        <a:lstStyle/>
        <a:p>
          <a:r>
            <a:rPr lang="en-US" sz="1400" dirty="0"/>
            <a:t>Manuscript stage</a:t>
          </a:r>
        </a:p>
      </dgm:t>
    </dgm:pt>
    <dgm:pt modelId="{FB2CF75D-17BC-1241-8FD2-06583BD0CFD6}" type="parTrans" cxnId="{0C7D34A4-A76D-F540-B455-383354006869}">
      <dgm:prSet/>
      <dgm:spPr/>
      <dgm:t>
        <a:bodyPr/>
        <a:lstStyle/>
        <a:p>
          <a:endParaRPr lang="en-US"/>
        </a:p>
      </dgm:t>
    </dgm:pt>
    <dgm:pt modelId="{9CD7C01A-108B-B547-9A48-5BB623F4BF77}" type="sibTrans" cxnId="{0C7D34A4-A76D-F540-B455-383354006869}">
      <dgm:prSet/>
      <dgm:spPr/>
      <dgm:t>
        <a:bodyPr/>
        <a:lstStyle/>
        <a:p>
          <a:endParaRPr lang="en-US"/>
        </a:p>
      </dgm:t>
    </dgm:pt>
    <dgm:pt modelId="{75DD566D-F1E0-834E-9FD2-3F7D1885A1A1}">
      <dgm:prSet phldrT="[Text]" custT="1"/>
      <dgm:spPr/>
      <dgm:t>
        <a:bodyPr/>
        <a:lstStyle/>
        <a:p>
          <a:r>
            <a:rPr lang="en-US" sz="1400" dirty="0"/>
            <a:t>External</a:t>
          </a:r>
          <a:r>
            <a:rPr lang="en-US" sz="1400" baseline="0" dirty="0"/>
            <a:t> data sets</a:t>
          </a:r>
          <a:endParaRPr lang="en-US" sz="1400" dirty="0"/>
        </a:p>
      </dgm:t>
    </dgm:pt>
    <dgm:pt modelId="{7B5884F0-C956-FD4D-916A-6267820FAD36}" type="parTrans" cxnId="{B67CEF77-72C3-5041-A22C-2F532FAFF8C8}">
      <dgm:prSet/>
      <dgm:spPr/>
      <dgm:t>
        <a:bodyPr/>
        <a:lstStyle/>
        <a:p>
          <a:endParaRPr lang="en-US"/>
        </a:p>
      </dgm:t>
    </dgm:pt>
    <dgm:pt modelId="{A98D3629-F936-494F-9E39-1A00933A31CC}" type="sibTrans" cxnId="{B67CEF77-72C3-5041-A22C-2F532FAFF8C8}">
      <dgm:prSet/>
      <dgm:spPr/>
      <dgm:t>
        <a:bodyPr/>
        <a:lstStyle/>
        <a:p>
          <a:endParaRPr lang="en-US"/>
        </a:p>
      </dgm:t>
    </dgm:pt>
    <dgm:pt modelId="{54AB74E9-A9CA-6247-B192-9E5136FA96AA}">
      <dgm:prSet phldrT="[Text]" custT="1"/>
      <dgm:spPr/>
      <dgm:t>
        <a:bodyPr/>
        <a:lstStyle/>
        <a:p>
          <a:r>
            <a:rPr lang="en-US" sz="1400" baseline="0" dirty="0"/>
            <a:t>Required time</a:t>
          </a:r>
        </a:p>
      </dgm:t>
    </dgm:pt>
    <dgm:pt modelId="{D1D53F72-C02F-D841-A61E-508933B9ED0A}" type="parTrans" cxnId="{D4734F0B-C215-6D48-8E78-F2D1A50A7633}">
      <dgm:prSet/>
      <dgm:spPr/>
      <dgm:t>
        <a:bodyPr/>
        <a:lstStyle/>
        <a:p>
          <a:endParaRPr lang="en-US"/>
        </a:p>
      </dgm:t>
    </dgm:pt>
    <dgm:pt modelId="{45578D24-2527-4A43-9F70-D22C98EEA1F2}" type="sibTrans" cxnId="{D4734F0B-C215-6D48-8E78-F2D1A50A7633}">
      <dgm:prSet/>
      <dgm:spPr/>
      <dgm:t>
        <a:bodyPr/>
        <a:lstStyle/>
        <a:p>
          <a:endParaRPr lang="en-US"/>
        </a:p>
      </dgm:t>
    </dgm:pt>
    <dgm:pt modelId="{47C93469-BA7B-3943-B708-E4FAB99E042C}">
      <dgm:prSet phldrT="[Text]" custT="1"/>
      <dgm:spPr/>
      <dgm:t>
        <a:bodyPr/>
        <a:lstStyle/>
        <a:p>
          <a:r>
            <a:rPr lang="en-US" sz="1400" dirty="0"/>
            <a:t>MRI, NGS, measurements</a:t>
          </a:r>
        </a:p>
      </dgm:t>
    </dgm:pt>
    <dgm:pt modelId="{5BF413EC-3193-3C49-B337-4A08E7AE2A0E}" type="parTrans" cxnId="{E1C9D346-8B5C-1048-95FD-6A307409DF48}">
      <dgm:prSet/>
      <dgm:spPr/>
      <dgm:t>
        <a:bodyPr/>
        <a:lstStyle/>
        <a:p>
          <a:endParaRPr lang="en-US"/>
        </a:p>
      </dgm:t>
    </dgm:pt>
    <dgm:pt modelId="{8C2131D4-660C-2442-8DDA-C1EEF0C0ED8F}" type="sibTrans" cxnId="{E1C9D346-8B5C-1048-95FD-6A307409DF48}">
      <dgm:prSet/>
      <dgm:spPr/>
      <dgm:t>
        <a:bodyPr/>
        <a:lstStyle/>
        <a:p>
          <a:endParaRPr lang="en-US"/>
        </a:p>
      </dgm:t>
    </dgm:pt>
    <dgm:pt modelId="{565C8018-DD7A-214B-9A6C-61192FDDC8CF}">
      <dgm:prSet phldrT="[Text]" custT="1"/>
      <dgm:spPr/>
      <dgm:t>
        <a:bodyPr/>
        <a:lstStyle/>
        <a:p>
          <a:r>
            <a:rPr lang="en-US" sz="1400" baseline="0" dirty="0"/>
            <a:t>VCF</a:t>
          </a:r>
        </a:p>
        <a:p>
          <a:endParaRPr lang="en-US" sz="1400" baseline="0" dirty="0"/>
        </a:p>
      </dgm:t>
    </dgm:pt>
    <dgm:pt modelId="{CF23DD09-09C6-974A-B6F0-4B9F8B6F2CD4}" type="parTrans" cxnId="{C1C00DB8-B531-D248-B87D-7F154C368E57}">
      <dgm:prSet/>
      <dgm:spPr/>
      <dgm:t>
        <a:bodyPr/>
        <a:lstStyle/>
        <a:p>
          <a:endParaRPr lang="en-US"/>
        </a:p>
      </dgm:t>
    </dgm:pt>
    <dgm:pt modelId="{4F89A50F-F8F8-2045-8F55-987640A7D243}" type="sibTrans" cxnId="{C1C00DB8-B531-D248-B87D-7F154C368E57}">
      <dgm:prSet/>
      <dgm:spPr/>
      <dgm:t>
        <a:bodyPr/>
        <a:lstStyle/>
        <a:p>
          <a:endParaRPr lang="en-US"/>
        </a:p>
      </dgm:t>
    </dgm:pt>
    <dgm:pt modelId="{C58E11C4-DB94-2E4B-AA60-4F63A32BE2B8}">
      <dgm:prSet phldrT="[Text]" custT="1"/>
      <dgm:spPr/>
      <dgm:t>
        <a:bodyPr/>
        <a:lstStyle/>
        <a:p>
          <a:r>
            <a:rPr lang="en-US" sz="1400" dirty="0"/>
            <a:t> Filtered variants, derived networks</a:t>
          </a:r>
        </a:p>
      </dgm:t>
    </dgm:pt>
    <dgm:pt modelId="{C9CA8EB9-0B01-4C4A-92ED-8587F9819D80}" type="parTrans" cxnId="{452A1FB6-DEF4-D041-A70C-967BC8CC98DB}">
      <dgm:prSet/>
      <dgm:spPr/>
      <dgm:t>
        <a:bodyPr/>
        <a:lstStyle/>
        <a:p>
          <a:endParaRPr lang="en-US"/>
        </a:p>
      </dgm:t>
    </dgm:pt>
    <dgm:pt modelId="{F3A8B89E-E13E-1E47-9A24-DBCE90BF85DA}" type="sibTrans" cxnId="{452A1FB6-DEF4-D041-A70C-967BC8CC98DB}">
      <dgm:prSet/>
      <dgm:spPr/>
      <dgm:t>
        <a:bodyPr/>
        <a:lstStyle/>
        <a:p>
          <a:endParaRPr lang="en-US"/>
        </a:p>
      </dgm:t>
    </dgm:pt>
    <dgm:pt modelId="{FC9B5394-665A-5546-A893-938B97D0625D}">
      <dgm:prSet phldrT="[Text]" custT="1"/>
      <dgm:spPr/>
      <dgm:t>
        <a:bodyPr/>
        <a:lstStyle/>
        <a:p>
          <a:endParaRPr lang="en-US" sz="1400" dirty="0"/>
        </a:p>
      </dgm:t>
    </dgm:pt>
    <dgm:pt modelId="{FB000CD6-34EE-D84D-A626-D291A961FBEE}" type="parTrans" cxnId="{1080685B-B9DD-D246-91DF-E360025BA607}">
      <dgm:prSet/>
      <dgm:spPr/>
      <dgm:t>
        <a:bodyPr/>
        <a:lstStyle/>
        <a:p>
          <a:endParaRPr lang="en-US"/>
        </a:p>
      </dgm:t>
    </dgm:pt>
    <dgm:pt modelId="{FBC3FEF8-830E-634B-A20E-CDF4BB268369}" type="sibTrans" cxnId="{1080685B-B9DD-D246-91DF-E360025BA607}">
      <dgm:prSet/>
      <dgm:spPr/>
      <dgm:t>
        <a:bodyPr/>
        <a:lstStyle/>
        <a:p>
          <a:endParaRPr lang="en-US"/>
        </a:p>
      </dgm:t>
    </dgm:pt>
    <dgm:pt modelId="{36CA3DE3-C849-3042-96C8-C733DBCB46D2}">
      <dgm:prSet phldrT="[Text]" custT="1"/>
      <dgm:spPr/>
      <dgm:t>
        <a:bodyPr/>
        <a:lstStyle/>
        <a:p>
          <a:r>
            <a:rPr lang="en-US" sz="1400" dirty="0"/>
            <a:t>Images</a:t>
          </a:r>
        </a:p>
      </dgm:t>
    </dgm:pt>
    <dgm:pt modelId="{E40AF02F-9922-5A4E-A0F9-76DD11CAFFE2}" type="parTrans" cxnId="{6D6A97A3-8D03-B447-BE76-C14063911608}">
      <dgm:prSet/>
      <dgm:spPr/>
      <dgm:t>
        <a:bodyPr/>
        <a:lstStyle/>
        <a:p>
          <a:endParaRPr lang="en-US"/>
        </a:p>
      </dgm:t>
    </dgm:pt>
    <dgm:pt modelId="{3B770734-A8A3-4F42-807A-815A3DE51F82}" type="sibTrans" cxnId="{6D6A97A3-8D03-B447-BE76-C14063911608}">
      <dgm:prSet/>
      <dgm:spPr/>
      <dgm:t>
        <a:bodyPr/>
        <a:lstStyle/>
        <a:p>
          <a:endParaRPr lang="en-US"/>
        </a:p>
      </dgm:t>
    </dgm:pt>
    <dgm:pt modelId="{5C5B904D-92A5-0943-A89D-D6693B1D80F2}">
      <dgm:prSet phldrT="[Text]" custT="1"/>
      <dgm:spPr/>
      <dgm:t>
        <a:bodyPr/>
        <a:lstStyle/>
        <a:p>
          <a:r>
            <a:rPr lang="en-US" sz="1400" dirty="0"/>
            <a:t>Summaries</a:t>
          </a:r>
        </a:p>
      </dgm:t>
    </dgm:pt>
    <dgm:pt modelId="{E4789817-360F-874B-9C72-ED8157F938BC}" type="parTrans" cxnId="{C8CFE2A5-A71E-7B4A-A360-22F1D34AE631}">
      <dgm:prSet/>
      <dgm:spPr/>
      <dgm:t>
        <a:bodyPr/>
        <a:lstStyle/>
        <a:p>
          <a:endParaRPr lang="en-US"/>
        </a:p>
      </dgm:t>
    </dgm:pt>
    <dgm:pt modelId="{394F5282-2626-7E4C-BCF6-1E4FF97AC66F}" type="sibTrans" cxnId="{C8CFE2A5-A71E-7B4A-A360-22F1D34AE631}">
      <dgm:prSet/>
      <dgm:spPr/>
      <dgm:t>
        <a:bodyPr/>
        <a:lstStyle/>
        <a:p>
          <a:endParaRPr lang="en-US"/>
        </a:p>
      </dgm:t>
    </dgm:pt>
    <dgm:pt modelId="{FC47C45B-FB3E-4040-8477-4ADDD3E4A824}">
      <dgm:prSet phldrT="[Text]" custT="1"/>
      <dgm:spPr/>
      <dgm:t>
        <a:bodyPr/>
        <a:lstStyle/>
        <a:p>
          <a:r>
            <a:rPr lang="en-US" sz="1400" dirty="0"/>
            <a:t>All numbers of your paper</a:t>
          </a:r>
        </a:p>
      </dgm:t>
    </dgm:pt>
    <dgm:pt modelId="{6F862AE9-4655-5948-BADA-6206B9D7A8D7}" type="parTrans" cxnId="{27CE6375-9B98-1A45-9576-7FEC7FA8369B}">
      <dgm:prSet/>
      <dgm:spPr/>
      <dgm:t>
        <a:bodyPr/>
        <a:lstStyle/>
        <a:p>
          <a:endParaRPr lang="en-US"/>
        </a:p>
      </dgm:t>
    </dgm:pt>
    <dgm:pt modelId="{529B74A1-1E69-3C4E-93C3-69D0CE851415}" type="sibTrans" cxnId="{27CE6375-9B98-1A45-9576-7FEC7FA8369B}">
      <dgm:prSet/>
      <dgm:spPr/>
      <dgm:t>
        <a:bodyPr/>
        <a:lstStyle/>
        <a:p>
          <a:endParaRPr lang="en-US"/>
        </a:p>
      </dgm:t>
    </dgm:pt>
    <dgm:pt modelId="{30838044-7AFF-AC4D-B412-A1CAAF9A1A33}">
      <dgm:prSet phldrT="[Text]" custT="1"/>
      <dgm:spPr/>
      <dgm:t>
        <a:bodyPr/>
        <a:lstStyle/>
        <a:p>
          <a:r>
            <a:rPr lang="en-US" sz="1400" baseline="0" dirty="0"/>
            <a:t>Manually collected data</a:t>
          </a:r>
        </a:p>
      </dgm:t>
    </dgm:pt>
    <dgm:pt modelId="{30C63F2A-665B-2941-B796-AE4B579E4DF5}" type="parTrans" cxnId="{C2F5A4C7-AB21-B048-BE67-EB04E68E5D6B}">
      <dgm:prSet/>
      <dgm:spPr/>
      <dgm:t>
        <a:bodyPr/>
        <a:lstStyle/>
        <a:p>
          <a:endParaRPr lang="en-US"/>
        </a:p>
      </dgm:t>
    </dgm:pt>
    <dgm:pt modelId="{E72AF096-0394-124C-8CB3-91B2384041E9}" type="sibTrans" cxnId="{C2F5A4C7-AB21-B048-BE67-EB04E68E5D6B}">
      <dgm:prSet/>
      <dgm:spPr/>
      <dgm:t>
        <a:bodyPr/>
        <a:lstStyle/>
        <a:p>
          <a:endParaRPr lang="en-US"/>
        </a:p>
      </dgm:t>
    </dgm:pt>
    <dgm:pt modelId="{61F45A97-DAFB-9743-B279-97A8A6766FC1}">
      <dgm:prSet phldrT="[Text]" custT="1"/>
      <dgm:spPr/>
      <dgm:t>
        <a:bodyPr/>
        <a:lstStyle/>
        <a:p>
          <a:r>
            <a:rPr lang="en-US" sz="1400" baseline="0" dirty="0"/>
            <a:t>Cleaned data</a:t>
          </a:r>
        </a:p>
        <a:p>
          <a:r>
            <a:rPr lang="en-US" sz="1400" baseline="0" dirty="0"/>
            <a:t>“Tidy data</a:t>
          </a:r>
        </a:p>
      </dgm:t>
    </dgm:pt>
    <dgm:pt modelId="{7E9B3C0D-933F-7141-B35A-2E98B1B9D270}" type="parTrans" cxnId="{7D3F318E-DC74-F344-B41A-8E7999CF7117}">
      <dgm:prSet/>
      <dgm:spPr/>
      <dgm:t>
        <a:bodyPr/>
        <a:lstStyle/>
        <a:p>
          <a:endParaRPr lang="en-US"/>
        </a:p>
      </dgm:t>
    </dgm:pt>
    <dgm:pt modelId="{6AEFFCEE-080C-3C4A-B12E-F34F3A855BED}" type="sibTrans" cxnId="{7D3F318E-DC74-F344-B41A-8E7999CF7117}">
      <dgm:prSet/>
      <dgm:spPr/>
      <dgm:t>
        <a:bodyPr/>
        <a:lstStyle/>
        <a:p>
          <a:endParaRPr lang="en-US"/>
        </a:p>
      </dgm:t>
    </dgm:pt>
    <dgm:pt modelId="{9634A955-872B-A645-9BFC-7BC1AAEAF1E9}" type="pres">
      <dgm:prSet presAssocID="{1A19167D-68A0-FF41-9918-86581649C866}" presName="linearFlow" presStyleCnt="0">
        <dgm:presLayoutVars>
          <dgm:dir/>
          <dgm:animLvl val="lvl"/>
          <dgm:resizeHandles val="exact"/>
        </dgm:presLayoutVars>
      </dgm:prSet>
      <dgm:spPr/>
    </dgm:pt>
    <dgm:pt modelId="{8E8F9C3C-9641-4E45-BFAC-6136FB7C432A}" type="pres">
      <dgm:prSet presAssocID="{6B6AFEA3-9C35-3E4C-891B-9B05691E2F90}" presName="composite" presStyleCnt="0"/>
      <dgm:spPr/>
    </dgm:pt>
    <dgm:pt modelId="{2991B239-A313-7242-B54B-B705B57EEEBB}" type="pres">
      <dgm:prSet presAssocID="{6B6AFEA3-9C35-3E4C-891B-9B05691E2F90}" presName="parTx" presStyleLbl="node1" presStyleIdx="0" presStyleCnt="4">
        <dgm:presLayoutVars>
          <dgm:chMax val="0"/>
          <dgm:chPref val="0"/>
          <dgm:bulletEnabled val="1"/>
        </dgm:presLayoutVars>
      </dgm:prSet>
      <dgm:spPr/>
    </dgm:pt>
    <dgm:pt modelId="{0C668FD8-11AD-8F41-B5FB-10879EFE65B7}" type="pres">
      <dgm:prSet presAssocID="{6B6AFEA3-9C35-3E4C-891B-9B05691E2F90}" presName="parSh" presStyleLbl="node1" presStyleIdx="0" presStyleCnt="4"/>
      <dgm:spPr/>
    </dgm:pt>
    <dgm:pt modelId="{FC667341-284F-D143-84A0-206544F7C778}" type="pres">
      <dgm:prSet presAssocID="{6B6AFEA3-9C35-3E4C-891B-9B05691E2F90}" presName="desTx" presStyleLbl="fgAcc1" presStyleIdx="0" presStyleCnt="4" custScaleX="131008">
        <dgm:presLayoutVars>
          <dgm:bulletEnabled val="1"/>
        </dgm:presLayoutVars>
      </dgm:prSet>
      <dgm:spPr/>
    </dgm:pt>
    <dgm:pt modelId="{0BFD3AB4-9700-2B4D-A9F0-3E6014C93961}" type="pres">
      <dgm:prSet presAssocID="{E3C3D610-31EA-A34F-A596-D5D2E45B140C}" presName="sibTrans" presStyleLbl="sibTrans2D1" presStyleIdx="0" presStyleCnt="3"/>
      <dgm:spPr/>
    </dgm:pt>
    <dgm:pt modelId="{BA79F93B-324E-484D-89F3-5EE60AD68752}" type="pres">
      <dgm:prSet presAssocID="{E3C3D610-31EA-A34F-A596-D5D2E45B140C}" presName="connTx" presStyleLbl="sibTrans2D1" presStyleIdx="0" presStyleCnt="3"/>
      <dgm:spPr/>
    </dgm:pt>
    <dgm:pt modelId="{433F6FB6-7471-2B42-93F7-ED53B86A06F0}" type="pres">
      <dgm:prSet presAssocID="{888525E3-C128-1546-9CD3-57F2603E1D28}" presName="composite" presStyleCnt="0"/>
      <dgm:spPr/>
    </dgm:pt>
    <dgm:pt modelId="{4C0DBDA4-D687-1B45-B3F4-241D7FB51F9C}" type="pres">
      <dgm:prSet presAssocID="{888525E3-C128-1546-9CD3-57F2603E1D28}" presName="parTx" presStyleLbl="node1" presStyleIdx="0" presStyleCnt="4">
        <dgm:presLayoutVars>
          <dgm:chMax val="0"/>
          <dgm:chPref val="0"/>
          <dgm:bulletEnabled val="1"/>
        </dgm:presLayoutVars>
      </dgm:prSet>
      <dgm:spPr/>
    </dgm:pt>
    <dgm:pt modelId="{045B1CBB-C133-0A41-97E4-4472058B67FA}" type="pres">
      <dgm:prSet presAssocID="{888525E3-C128-1546-9CD3-57F2603E1D28}" presName="parSh" presStyleLbl="node1" presStyleIdx="1" presStyleCnt="4"/>
      <dgm:spPr/>
    </dgm:pt>
    <dgm:pt modelId="{7457A104-B3C4-8E4A-B1E2-2B0941057A29}" type="pres">
      <dgm:prSet presAssocID="{888525E3-C128-1546-9CD3-57F2603E1D28}" presName="desTx" presStyleLbl="fgAcc1" presStyleIdx="1" presStyleCnt="4" custScaleX="131008">
        <dgm:presLayoutVars>
          <dgm:bulletEnabled val="1"/>
        </dgm:presLayoutVars>
      </dgm:prSet>
      <dgm:spPr/>
    </dgm:pt>
    <dgm:pt modelId="{45734AB7-CC3D-1E45-A210-BC6741A900E4}" type="pres">
      <dgm:prSet presAssocID="{AA3AEA62-84C2-BD4E-85D2-138475AEEE0E}" presName="sibTrans" presStyleLbl="sibTrans2D1" presStyleIdx="1" presStyleCnt="3"/>
      <dgm:spPr/>
    </dgm:pt>
    <dgm:pt modelId="{F6BB703A-1616-8B44-A8AA-868421C3C59E}" type="pres">
      <dgm:prSet presAssocID="{AA3AEA62-84C2-BD4E-85D2-138475AEEE0E}" presName="connTx" presStyleLbl="sibTrans2D1" presStyleIdx="1" presStyleCnt="3"/>
      <dgm:spPr/>
    </dgm:pt>
    <dgm:pt modelId="{5953B9A4-A323-9F45-89B5-AFF6D30FDD43}" type="pres">
      <dgm:prSet presAssocID="{66E4937B-6C76-DE44-ACDC-9C0DF550B1C6}" presName="composite" presStyleCnt="0"/>
      <dgm:spPr/>
    </dgm:pt>
    <dgm:pt modelId="{F3DD9346-16C1-0548-B455-1E249E12C77E}" type="pres">
      <dgm:prSet presAssocID="{66E4937B-6C76-DE44-ACDC-9C0DF550B1C6}" presName="parTx" presStyleLbl="node1" presStyleIdx="1" presStyleCnt="4">
        <dgm:presLayoutVars>
          <dgm:chMax val="0"/>
          <dgm:chPref val="0"/>
          <dgm:bulletEnabled val="1"/>
        </dgm:presLayoutVars>
      </dgm:prSet>
      <dgm:spPr/>
    </dgm:pt>
    <dgm:pt modelId="{55522383-8799-B243-B525-1B71905DB747}" type="pres">
      <dgm:prSet presAssocID="{66E4937B-6C76-DE44-ACDC-9C0DF550B1C6}" presName="parSh" presStyleLbl="node1" presStyleIdx="2" presStyleCnt="4"/>
      <dgm:spPr/>
    </dgm:pt>
    <dgm:pt modelId="{7256BA74-4A72-A44F-8B7B-4E608C4E8609}" type="pres">
      <dgm:prSet presAssocID="{66E4937B-6C76-DE44-ACDC-9C0DF550B1C6}" presName="desTx" presStyleLbl="fgAcc1" presStyleIdx="2" presStyleCnt="4" custScaleX="131008">
        <dgm:presLayoutVars>
          <dgm:bulletEnabled val="1"/>
        </dgm:presLayoutVars>
      </dgm:prSet>
      <dgm:spPr/>
    </dgm:pt>
    <dgm:pt modelId="{F2F64AF0-A855-324A-8DB3-70E038137470}" type="pres">
      <dgm:prSet presAssocID="{17EA58BA-CF01-0C4B-8711-8F50ABCAD5A2}" presName="sibTrans" presStyleLbl="sibTrans2D1" presStyleIdx="2" presStyleCnt="3"/>
      <dgm:spPr/>
    </dgm:pt>
    <dgm:pt modelId="{B79CAF91-0EF9-C449-A6D6-25354429D081}" type="pres">
      <dgm:prSet presAssocID="{17EA58BA-CF01-0C4B-8711-8F50ABCAD5A2}" presName="connTx" presStyleLbl="sibTrans2D1" presStyleIdx="2" presStyleCnt="3"/>
      <dgm:spPr/>
    </dgm:pt>
    <dgm:pt modelId="{817345C6-F2F5-C745-883A-2C0251A2D235}" type="pres">
      <dgm:prSet presAssocID="{E8E58CE3-C207-5F4A-84A5-CD5861E4A9AF}" presName="composite" presStyleCnt="0"/>
      <dgm:spPr/>
    </dgm:pt>
    <dgm:pt modelId="{4136C817-DC36-3D44-A881-6B99FD598167}" type="pres">
      <dgm:prSet presAssocID="{E8E58CE3-C207-5F4A-84A5-CD5861E4A9AF}" presName="parTx" presStyleLbl="node1" presStyleIdx="2" presStyleCnt="4">
        <dgm:presLayoutVars>
          <dgm:chMax val="0"/>
          <dgm:chPref val="0"/>
          <dgm:bulletEnabled val="1"/>
        </dgm:presLayoutVars>
      </dgm:prSet>
      <dgm:spPr/>
    </dgm:pt>
    <dgm:pt modelId="{B6B7C9C0-F863-E240-AD20-67E73CEDBA17}" type="pres">
      <dgm:prSet presAssocID="{E8E58CE3-C207-5F4A-84A5-CD5861E4A9AF}" presName="parSh" presStyleLbl="node1" presStyleIdx="3" presStyleCnt="4"/>
      <dgm:spPr/>
    </dgm:pt>
    <dgm:pt modelId="{DB52D86C-21DF-6A4B-8D13-74E3E2FCC966}" type="pres">
      <dgm:prSet presAssocID="{E8E58CE3-C207-5F4A-84A5-CD5861E4A9AF}" presName="desTx" presStyleLbl="fgAcc1" presStyleIdx="3" presStyleCnt="4" custScaleX="131008">
        <dgm:presLayoutVars>
          <dgm:bulletEnabled val="1"/>
        </dgm:presLayoutVars>
      </dgm:prSet>
      <dgm:spPr/>
    </dgm:pt>
  </dgm:ptLst>
  <dgm:cxnLst>
    <dgm:cxn modelId="{C6CDC500-F838-8142-B25E-01E594A1E410}" type="presOf" srcId="{75DD566D-F1E0-834E-9FD2-3F7D1885A1A1}" destId="{FC667341-284F-D143-84A0-206544F7C778}" srcOrd="0" destOrd="2" presId="urn:microsoft.com/office/officeart/2005/8/layout/process3"/>
    <dgm:cxn modelId="{D4734F0B-C215-6D48-8E78-F2D1A50A7633}" srcId="{888525E3-C128-1546-9CD3-57F2603E1D28}" destId="{54AB74E9-A9CA-6247-B192-9E5136FA96AA}" srcOrd="1" destOrd="0" parTransId="{D1D53F72-C02F-D841-A61E-508933B9ED0A}" sibTransId="{45578D24-2527-4A43-9F70-D22C98EEA1F2}"/>
    <dgm:cxn modelId="{45691817-428C-B84F-A00C-4B69A2C24D50}" type="presOf" srcId="{6B6AFEA3-9C35-3E4C-891B-9B05691E2F90}" destId="{2991B239-A313-7242-B54B-B705B57EEEBB}" srcOrd="0" destOrd="0" presId="urn:microsoft.com/office/officeart/2005/8/layout/process3"/>
    <dgm:cxn modelId="{4E1EFE18-7937-2047-9A64-D0EF0E148894}" type="presOf" srcId="{31EFB4DC-E687-2640-908A-6D7AC9093EB0}" destId="{7256BA74-4A72-A44F-8B7B-4E608C4E8609}" srcOrd="0" destOrd="0" presId="urn:microsoft.com/office/officeart/2005/8/layout/process3"/>
    <dgm:cxn modelId="{305CB71C-E42B-CB4A-A3A7-C3A6ED55D473}" srcId="{1A19167D-68A0-FF41-9918-86581649C866}" destId="{6B6AFEA3-9C35-3E4C-891B-9B05691E2F90}" srcOrd="0" destOrd="0" parTransId="{F69A31EB-5BB8-8542-A9FF-81C3CEEE3945}" sibTransId="{E3C3D610-31EA-A34F-A596-D5D2E45B140C}"/>
    <dgm:cxn modelId="{4ABB2323-8980-054C-98B7-C9E2BF75751C}" type="presOf" srcId="{E3C3D610-31EA-A34F-A596-D5D2E45B140C}" destId="{BA79F93B-324E-484D-89F3-5EE60AD68752}" srcOrd="1" destOrd="0" presId="urn:microsoft.com/office/officeart/2005/8/layout/process3"/>
    <dgm:cxn modelId="{1336DC2A-DF3E-AD4D-8FCC-1286D95FEF73}" type="presOf" srcId="{AA3AEA62-84C2-BD4E-85D2-138475AEEE0E}" destId="{F6BB703A-1616-8B44-A8AA-868421C3C59E}" srcOrd="1" destOrd="0" presId="urn:microsoft.com/office/officeart/2005/8/layout/process3"/>
    <dgm:cxn modelId="{BC2E8D2E-EFFE-FD4A-8925-39ACFC4471FB}" srcId="{1A19167D-68A0-FF41-9918-86581649C866}" destId="{66E4937B-6C76-DE44-ACDC-9C0DF550B1C6}" srcOrd="2" destOrd="0" parTransId="{5A7DA719-1C91-E343-BEE7-E2271E4E44C3}" sibTransId="{17EA58BA-CF01-0C4B-8711-8F50ABCAD5A2}"/>
    <dgm:cxn modelId="{1A975930-961B-1F46-A746-D6D3BBD5B9CE}" srcId="{1A19167D-68A0-FF41-9918-86581649C866}" destId="{888525E3-C128-1546-9CD3-57F2603E1D28}" srcOrd="1" destOrd="0" parTransId="{EDC07A25-DC42-054F-9DA3-D82EE6B7D118}" sibTransId="{AA3AEA62-84C2-BD4E-85D2-138475AEEE0E}"/>
    <dgm:cxn modelId="{E1C9D346-8B5C-1048-95FD-6A307409DF48}" srcId="{14EBAFC5-16F8-A94D-B8F2-608FD4A2A54A}" destId="{47C93469-BA7B-3943-B708-E4FAB99E042C}" srcOrd="0" destOrd="0" parTransId="{5BF413EC-3193-3C49-B337-4A08E7AE2A0E}" sibTransId="{8C2131D4-660C-2442-8DDA-C1EEF0C0ED8F}"/>
    <dgm:cxn modelId="{E819234F-51FC-434F-A7A3-7FC6E5623A5B}" type="presOf" srcId="{565C8018-DD7A-214B-9A6C-61192FDDC8CF}" destId="{7457A104-B3C4-8E4A-B1E2-2B0941057A29}" srcOrd="0" destOrd="2" presId="urn:microsoft.com/office/officeart/2005/8/layout/process3"/>
    <dgm:cxn modelId="{90D69554-33A2-FA4D-AA39-2B2DADD585A0}" type="presOf" srcId="{F6FBD145-C84E-1B44-8AB6-AF4E4AB054DB}" destId="{7457A104-B3C4-8E4A-B1E2-2B0941057A29}" srcOrd="0" destOrd="0" presId="urn:microsoft.com/office/officeart/2005/8/layout/process3"/>
    <dgm:cxn modelId="{F4F13955-8183-2E46-88EE-EB9FBC49FA67}" type="presOf" srcId="{888525E3-C128-1546-9CD3-57F2603E1D28}" destId="{045B1CBB-C133-0A41-97E4-4472058B67FA}" srcOrd="1" destOrd="0" presId="urn:microsoft.com/office/officeart/2005/8/layout/process3"/>
    <dgm:cxn modelId="{A3C53A57-BF74-9445-8822-F199E7A31ABA}" type="presOf" srcId="{36CA3DE3-C849-3042-96C8-C733DBCB46D2}" destId="{DB52D86C-21DF-6A4B-8D13-74E3E2FCC966}" srcOrd="0" destOrd="3" presId="urn:microsoft.com/office/officeart/2005/8/layout/process3"/>
    <dgm:cxn modelId="{B3164C59-2892-6548-80E8-7E069691A6CA}" type="presOf" srcId="{54AB74E9-A9CA-6247-B192-9E5136FA96AA}" destId="{7457A104-B3C4-8E4A-B1E2-2B0941057A29}" srcOrd="0" destOrd="1" presId="urn:microsoft.com/office/officeart/2005/8/layout/process3"/>
    <dgm:cxn modelId="{4AB4255A-AFB3-4844-9D72-6001DB2AD70C}" srcId="{66E4937B-6C76-DE44-ACDC-9C0DF550B1C6}" destId="{31EFB4DC-E687-2640-908A-6D7AC9093EB0}" srcOrd="0" destOrd="0" parTransId="{060D3F76-AD41-1749-8946-9ABA333D7097}" sibTransId="{B204E7C8-444D-4E4E-9CA4-F4ADBBAC136F}"/>
    <dgm:cxn modelId="{1080685B-B9DD-D246-91DF-E360025BA607}" srcId="{66E4937B-6C76-DE44-ACDC-9C0DF550B1C6}" destId="{FC9B5394-665A-5546-A893-938B97D0625D}" srcOrd="1" destOrd="0" parTransId="{FB000CD6-34EE-D84D-A626-D291A961FBEE}" sibTransId="{FBC3FEF8-830E-634B-A20E-CDF4BB268369}"/>
    <dgm:cxn modelId="{CC7CC760-180B-004A-B4DD-2F71613372F6}" srcId="{1A19167D-68A0-FF41-9918-86581649C866}" destId="{E8E58CE3-C207-5F4A-84A5-CD5861E4A9AF}" srcOrd="3" destOrd="0" parTransId="{147BFC06-D9BB-2C4C-A9F2-A5C1FE2C43C7}" sibTransId="{93FA856E-DC14-724A-B302-22DD3986F582}"/>
    <dgm:cxn modelId="{82FED366-BBDA-5B48-82BE-0CD836BD8538}" type="presOf" srcId="{6B6AFEA3-9C35-3E4C-891B-9B05691E2F90}" destId="{0C668FD8-11AD-8F41-B5FB-10879EFE65B7}" srcOrd="1" destOrd="0" presId="urn:microsoft.com/office/officeart/2005/8/layout/process3"/>
    <dgm:cxn modelId="{27CE6375-9B98-1A45-9576-7FEC7FA8369B}" srcId="{30BA9F63-4C4A-4C46-A276-7716456FEA6B}" destId="{FC47C45B-FB3E-4040-8477-4ADDD3E4A824}" srcOrd="0" destOrd="0" parTransId="{6F862AE9-4655-5948-BADA-6206B9D7A8D7}" sibTransId="{529B74A1-1E69-3C4E-93C3-69D0CE851415}"/>
    <dgm:cxn modelId="{B67CEF77-72C3-5041-A22C-2F532FAFF8C8}" srcId="{6B6AFEA3-9C35-3E4C-891B-9B05691E2F90}" destId="{75DD566D-F1E0-834E-9FD2-3F7D1885A1A1}" srcOrd="1" destOrd="0" parTransId="{7B5884F0-C956-FD4D-916A-6267820FAD36}" sibTransId="{A98D3629-F936-494F-9E39-1A00933A31CC}"/>
    <dgm:cxn modelId="{186DDA7A-E50E-4245-B240-BF15B2820EC7}" type="presOf" srcId="{AA3AEA62-84C2-BD4E-85D2-138475AEEE0E}" destId="{45734AB7-CC3D-1E45-A210-BC6741A900E4}" srcOrd="0" destOrd="0" presId="urn:microsoft.com/office/officeart/2005/8/layout/process3"/>
    <dgm:cxn modelId="{CA02987B-5C08-9444-B8DA-6A95A968BC2C}" type="presOf" srcId="{17EA58BA-CF01-0C4B-8711-8F50ABCAD5A2}" destId="{F2F64AF0-A855-324A-8DB3-70E038137470}" srcOrd="0" destOrd="0" presId="urn:microsoft.com/office/officeart/2005/8/layout/process3"/>
    <dgm:cxn modelId="{81AED288-DB7B-E24F-96CA-15DAFBE61A19}" type="presOf" srcId="{30838044-7AFF-AC4D-B412-A1CAAF9A1A33}" destId="{FC667341-284F-D143-84A0-206544F7C778}" srcOrd="0" destOrd="3" presId="urn:microsoft.com/office/officeart/2005/8/layout/process3"/>
    <dgm:cxn modelId="{B28B2A8B-E3D8-FF45-8671-438C27CD8792}" type="presOf" srcId="{E8E58CE3-C207-5F4A-84A5-CD5861E4A9AF}" destId="{B6B7C9C0-F863-E240-AD20-67E73CEDBA17}" srcOrd="1" destOrd="0" presId="urn:microsoft.com/office/officeart/2005/8/layout/process3"/>
    <dgm:cxn modelId="{1124398B-4DE4-6D4C-AB42-60C8F82E999B}" srcId="{6B6AFEA3-9C35-3E4C-891B-9B05691E2F90}" destId="{14EBAFC5-16F8-A94D-B8F2-608FD4A2A54A}" srcOrd="0" destOrd="0" parTransId="{226A2458-5656-1242-95B8-8EF015944050}" sibTransId="{97D52D66-7147-AE47-85BB-C71F57E2F868}"/>
    <dgm:cxn modelId="{1FC48E8B-884A-9948-8450-F09C3241825C}" type="presOf" srcId="{888525E3-C128-1546-9CD3-57F2603E1D28}" destId="{4C0DBDA4-D687-1B45-B3F4-241D7FB51F9C}" srcOrd="0" destOrd="0" presId="urn:microsoft.com/office/officeart/2005/8/layout/process3"/>
    <dgm:cxn modelId="{06280D8C-E6A1-A341-8152-BA5BED96E95A}" type="presOf" srcId="{FC47C45B-FB3E-4040-8477-4ADDD3E4A824}" destId="{DB52D86C-21DF-6A4B-8D13-74E3E2FCC966}" srcOrd="0" destOrd="1" presId="urn:microsoft.com/office/officeart/2005/8/layout/process3"/>
    <dgm:cxn modelId="{7D3F318E-DC74-F344-B41A-8E7999CF7117}" srcId="{888525E3-C128-1546-9CD3-57F2603E1D28}" destId="{61F45A97-DAFB-9743-B279-97A8A6766FC1}" srcOrd="3" destOrd="0" parTransId="{7E9B3C0D-933F-7141-B35A-2E98B1B9D270}" sibTransId="{6AEFFCEE-080C-3C4A-B12E-F34F3A855BED}"/>
    <dgm:cxn modelId="{7E17BA94-E8F9-954C-A12B-F17ACEC06056}" srcId="{888525E3-C128-1546-9CD3-57F2603E1D28}" destId="{F6FBD145-C84E-1B44-8AB6-AF4E4AB054DB}" srcOrd="0" destOrd="0" parTransId="{F0C2416B-2E7D-8D46-936C-D2CE97B1298D}" sibTransId="{D427C51E-7EA0-B240-9E9B-C900ABD22AAB}"/>
    <dgm:cxn modelId="{9D1A7696-F682-DC4F-86A9-E02DDFF727B5}" type="presOf" srcId="{FC9B5394-665A-5546-A893-938B97D0625D}" destId="{7256BA74-4A72-A44F-8B7B-4E608C4E8609}" srcOrd="0" destOrd="1" presId="urn:microsoft.com/office/officeart/2005/8/layout/process3"/>
    <dgm:cxn modelId="{5CAE5699-4629-7E45-A31A-62A4083E07A3}" type="presOf" srcId="{E3C3D610-31EA-A34F-A596-D5D2E45B140C}" destId="{0BFD3AB4-9700-2B4D-A9F0-3E6014C93961}" srcOrd="0" destOrd="0" presId="urn:microsoft.com/office/officeart/2005/8/layout/process3"/>
    <dgm:cxn modelId="{FB9C549F-7B0A-0D4C-8DE5-5310714E27F8}" type="presOf" srcId="{E8E58CE3-C207-5F4A-84A5-CD5861E4A9AF}" destId="{4136C817-DC36-3D44-A881-6B99FD598167}" srcOrd="0" destOrd="0" presId="urn:microsoft.com/office/officeart/2005/8/layout/process3"/>
    <dgm:cxn modelId="{6D6A97A3-8D03-B447-BE76-C14063911608}" srcId="{E8E58CE3-C207-5F4A-84A5-CD5861E4A9AF}" destId="{36CA3DE3-C849-3042-96C8-C733DBCB46D2}" srcOrd="2" destOrd="0" parTransId="{E40AF02F-9922-5A4E-A0F9-76DD11CAFFE2}" sibTransId="{3B770734-A8A3-4F42-807A-815A3DE51F82}"/>
    <dgm:cxn modelId="{0C7D34A4-A76D-F540-B455-383354006869}" srcId="{E8E58CE3-C207-5F4A-84A5-CD5861E4A9AF}" destId="{30BA9F63-4C4A-4C46-A276-7716456FEA6B}" srcOrd="0" destOrd="0" parTransId="{FB2CF75D-17BC-1241-8FD2-06583BD0CFD6}" sibTransId="{9CD7C01A-108B-B547-9A48-5BB623F4BF77}"/>
    <dgm:cxn modelId="{C8CFE2A5-A71E-7B4A-A360-22F1D34AE631}" srcId="{E8E58CE3-C207-5F4A-84A5-CD5861E4A9AF}" destId="{5C5B904D-92A5-0943-A89D-D6693B1D80F2}" srcOrd="1" destOrd="0" parTransId="{E4789817-360F-874B-9C72-ED8157F938BC}" sibTransId="{394F5282-2626-7E4C-BCF6-1E4FF97AC66F}"/>
    <dgm:cxn modelId="{0E7232A9-2E8A-D84C-B5BF-A800EE5B4F57}" type="presOf" srcId="{61F45A97-DAFB-9743-B279-97A8A6766FC1}" destId="{7457A104-B3C4-8E4A-B1E2-2B0941057A29}" srcOrd="0" destOrd="3" presId="urn:microsoft.com/office/officeart/2005/8/layout/process3"/>
    <dgm:cxn modelId="{4B1D36AD-6085-354E-93BD-6CD8F09DDDA7}" type="presOf" srcId="{47C93469-BA7B-3943-B708-E4FAB99E042C}" destId="{FC667341-284F-D143-84A0-206544F7C778}" srcOrd="0" destOrd="1" presId="urn:microsoft.com/office/officeart/2005/8/layout/process3"/>
    <dgm:cxn modelId="{452A1FB6-DEF4-D041-A70C-967BC8CC98DB}" srcId="{66E4937B-6C76-DE44-ACDC-9C0DF550B1C6}" destId="{C58E11C4-DB94-2E4B-AA60-4F63A32BE2B8}" srcOrd="2" destOrd="0" parTransId="{C9CA8EB9-0B01-4C4A-92ED-8587F9819D80}" sibTransId="{F3A8B89E-E13E-1E47-9A24-DBCE90BF85DA}"/>
    <dgm:cxn modelId="{C1C00DB8-B531-D248-B87D-7F154C368E57}" srcId="{888525E3-C128-1546-9CD3-57F2603E1D28}" destId="{565C8018-DD7A-214B-9A6C-61192FDDC8CF}" srcOrd="2" destOrd="0" parTransId="{CF23DD09-09C6-974A-B6F0-4B9F8B6F2CD4}" sibTransId="{4F89A50F-F8F8-2045-8F55-987640A7D243}"/>
    <dgm:cxn modelId="{E334FEB9-90A9-224B-8B62-FED0EA5A10D5}" type="presOf" srcId="{66E4937B-6C76-DE44-ACDC-9C0DF550B1C6}" destId="{F3DD9346-16C1-0548-B455-1E249E12C77E}" srcOrd="0" destOrd="0" presId="urn:microsoft.com/office/officeart/2005/8/layout/process3"/>
    <dgm:cxn modelId="{C2F5A4C7-AB21-B048-BE67-EB04E68E5D6B}" srcId="{6B6AFEA3-9C35-3E4C-891B-9B05691E2F90}" destId="{30838044-7AFF-AC4D-B412-A1CAAF9A1A33}" srcOrd="2" destOrd="0" parTransId="{30C63F2A-665B-2941-B796-AE4B579E4DF5}" sibTransId="{E72AF096-0394-124C-8CB3-91B2384041E9}"/>
    <dgm:cxn modelId="{5CCD0AD2-4B2C-4D4E-BC69-AC3CA1098F61}" type="presOf" srcId="{5C5B904D-92A5-0943-A89D-D6693B1D80F2}" destId="{DB52D86C-21DF-6A4B-8D13-74E3E2FCC966}" srcOrd="0" destOrd="2" presId="urn:microsoft.com/office/officeart/2005/8/layout/process3"/>
    <dgm:cxn modelId="{A0F476D4-A392-8042-9727-04400C3DDD10}" type="presOf" srcId="{1A19167D-68A0-FF41-9918-86581649C866}" destId="{9634A955-872B-A645-9BFC-7BC1AAEAF1E9}" srcOrd="0" destOrd="0" presId="urn:microsoft.com/office/officeart/2005/8/layout/process3"/>
    <dgm:cxn modelId="{7D7EFFD9-4565-4F4A-9A8A-62DB9B23DA4D}" type="presOf" srcId="{66E4937B-6C76-DE44-ACDC-9C0DF550B1C6}" destId="{55522383-8799-B243-B525-1B71905DB747}" srcOrd="1" destOrd="0" presId="urn:microsoft.com/office/officeart/2005/8/layout/process3"/>
    <dgm:cxn modelId="{553120E0-9D73-3A45-BFC3-024358BF7C34}" type="presOf" srcId="{14EBAFC5-16F8-A94D-B8F2-608FD4A2A54A}" destId="{FC667341-284F-D143-84A0-206544F7C778}" srcOrd="0" destOrd="0" presId="urn:microsoft.com/office/officeart/2005/8/layout/process3"/>
    <dgm:cxn modelId="{000DB9E3-3082-B144-A9B8-437F31FB790F}" type="presOf" srcId="{C58E11C4-DB94-2E4B-AA60-4F63A32BE2B8}" destId="{7256BA74-4A72-A44F-8B7B-4E608C4E8609}" srcOrd="0" destOrd="2" presId="urn:microsoft.com/office/officeart/2005/8/layout/process3"/>
    <dgm:cxn modelId="{7F90F2F9-480A-3241-BC8D-AF7A08EED2FA}" type="presOf" srcId="{30BA9F63-4C4A-4C46-A276-7716456FEA6B}" destId="{DB52D86C-21DF-6A4B-8D13-74E3E2FCC966}" srcOrd="0" destOrd="0" presId="urn:microsoft.com/office/officeart/2005/8/layout/process3"/>
    <dgm:cxn modelId="{D2EB0DFC-DF0D-624C-9EB0-E15EDA74EAA9}" type="presOf" srcId="{17EA58BA-CF01-0C4B-8711-8F50ABCAD5A2}" destId="{B79CAF91-0EF9-C449-A6D6-25354429D081}" srcOrd="1" destOrd="0" presId="urn:microsoft.com/office/officeart/2005/8/layout/process3"/>
    <dgm:cxn modelId="{17E4E41F-9AE9-344C-A4B6-7DF639136C81}" type="presParOf" srcId="{9634A955-872B-A645-9BFC-7BC1AAEAF1E9}" destId="{8E8F9C3C-9641-4E45-BFAC-6136FB7C432A}" srcOrd="0" destOrd="0" presId="urn:microsoft.com/office/officeart/2005/8/layout/process3"/>
    <dgm:cxn modelId="{FA97CDFA-16FA-D440-B795-84F8A1D17647}" type="presParOf" srcId="{8E8F9C3C-9641-4E45-BFAC-6136FB7C432A}" destId="{2991B239-A313-7242-B54B-B705B57EEEBB}" srcOrd="0" destOrd="0" presId="urn:microsoft.com/office/officeart/2005/8/layout/process3"/>
    <dgm:cxn modelId="{153BEBF0-A7CC-2A41-ACFE-ACC6E53C3A73}" type="presParOf" srcId="{8E8F9C3C-9641-4E45-BFAC-6136FB7C432A}" destId="{0C668FD8-11AD-8F41-B5FB-10879EFE65B7}" srcOrd="1" destOrd="0" presId="urn:microsoft.com/office/officeart/2005/8/layout/process3"/>
    <dgm:cxn modelId="{43C87DDF-D7EB-1A47-A036-6485DE6285EC}" type="presParOf" srcId="{8E8F9C3C-9641-4E45-BFAC-6136FB7C432A}" destId="{FC667341-284F-D143-84A0-206544F7C778}" srcOrd="2" destOrd="0" presId="urn:microsoft.com/office/officeart/2005/8/layout/process3"/>
    <dgm:cxn modelId="{1A62A911-D57B-6143-91C3-B7C425AAE426}" type="presParOf" srcId="{9634A955-872B-A645-9BFC-7BC1AAEAF1E9}" destId="{0BFD3AB4-9700-2B4D-A9F0-3E6014C93961}" srcOrd="1" destOrd="0" presId="urn:microsoft.com/office/officeart/2005/8/layout/process3"/>
    <dgm:cxn modelId="{896A3F6F-6516-8846-9207-2B7C16AE85AF}" type="presParOf" srcId="{0BFD3AB4-9700-2B4D-A9F0-3E6014C93961}" destId="{BA79F93B-324E-484D-89F3-5EE60AD68752}" srcOrd="0" destOrd="0" presId="urn:microsoft.com/office/officeart/2005/8/layout/process3"/>
    <dgm:cxn modelId="{67D8CA61-0FF9-F04E-AEDC-473A05684A1C}" type="presParOf" srcId="{9634A955-872B-A645-9BFC-7BC1AAEAF1E9}" destId="{433F6FB6-7471-2B42-93F7-ED53B86A06F0}" srcOrd="2" destOrd="0" presId="urn:microsoft.com/office/officeart/2005/8/layout/process3"/>
    <dgm:cxn modelId="{49833BEB-4D4A-814A-9173-153F57D1E02E}" type="presParOf" srcId="{433F6FB6-7471-2B42-93F7-ED53B86A06F0}" destId="{4C0DBDA4-D687-1B45-B3F4-241D7FB51F9C}" srcOrd="0" destOrd="0" presId="urn:microsoft.com/office/officeart/2005/8/layout/process3"/>
    <dgm:cxn modelId="{230D160D-9FE1-5649-B143-21EDFC2D0721}" type="presParOf" srcId="{433F6FB6-7471-2B42-93F7-ED53B86A06F0}" destId="{045B1CBB-C133-0A41-97E4-4472058B67FA}" srcOrd="1" destOrd="0" presId="urn:microsoft.com/office/officeart/2005/8/layout/process3"/>
    <dgm:cxn modelId="{EA0905BD-9295-5543-81C5-BC4D30C48362}" type="presParOf" srcId="{433F6FB6-7471-2B42-93F7-ED53B86A06F0}" destId="{7457A104-B3C4-8E4A-B1E2-2B0941057A29}" srcOrd="2" destOrd="0" presId="urn:microsoft.com/office/officeart/2005/8/layout/process3"/>
    <dgm:cxn modelId="{B74715A9-6762-5344-BC62-720799E2A40B}" type="presParOf" srcId="{9634A955-872B-A645-9BFC-7BC1AAEAF1E9}" destId="{45734AB7-CC3D-1E45-A210-BC6741A900E4}" srcOrd="3" destOrd="0" presId="urn:microsoft.com/office/officeart/2005/8/layout/process3"/>
    <dgm:cxn modelId="{5BA9EDA3-1FD5-084A-9757-B5ABC6082E5F}" type="presParOf" srcId="{45734AB7-CC3D-1E45-A210-BC6741A900E4}" destId="{F6BB703A-1616-8B44-A8AA-868421C3C59E}" srcOrd="0" destOrd="0" presId="urn:microsoft.com/office/officeart/2005/8/layout/process3"/>
    <dgm:cxn modelId="{506B2B5A-BA40-6A49-9E68-914DB9A3E384}" type="presParOf" srcId="{9634A955-872B-A645-9BFC-7BC1AAEAF1E9}" destId="{5953B9A4-A323-9F45-89B5-AFF6D30FDD43}" srcOrd="4" destOrd="0" presId="urn:microsoft.com/office/officeart/2005/8/layout/process3"/>
    <dgm:cxn modelId="{B978DCC3-4069-5F4E-BBA6-BE3BE1877696}" type="presParOf" srcId="{5953B9A4-A323-9F45-89B5-AFF6D30FDD43}" destId="{F3DD9346-16C1-0548-B455-1E249E12C77E}" srcOrd="0" destOrd="0" presId="urn:microsoft.com/office/officeart/2005/8/layout/process3"/>
    <dgm:cxn modelId="{5F633287-8B76-A148-AEB2-DA98BC873A26}" type="presParOf" srcId="{5953B9A4-A323-9F45-89B5-AFF6D30FDD43}" destId="{55522383-8799-B243-B525-1B71905DB747}" srcOrd="1" destOrd="0" presId="urn:microsoft.com/office/officeart/2005/8/layout/process3"/>
    <dgm:cxn modelId="{E333F9D6-127F-0647-9CB0-74A69E53AF90}" type="presParOf" srcId="{5953B9A4-A323-9F45-89B5-AFF6D30FDD43}" destId="{7256BA74-4A72-A44F-8B7B-4E608C4E8609}" srcOrd="2" destOrd="0" presId="urn:microsoft.com/office/officeart/2005/8/layout/process3"/>
    <dgm:cxn modelId="{9A2A7984-C979-3C40-940D-820EA47C0F8B}" type="presParOf" srcId="{9634A955-872B-A645-9BFC-7BC1AAEAF1E9}" destId="{F2F64AF0-A855-324A-8DB3-70E038137470}" srcOrd="5" destOrd="0" presId="urn:microsoft.com/office/officeart/2005/8/layout/process3"/>
    <dgm:cxn modelId="{4B355D82-E437-E34B-A1B1-6122DBC54432}" type="presParOf" srcId="{F2F64AF0-A855-324A-8DB3-70E038137470}" destId="{B79CAF91-0EF9-C449-A6D6-25354429D081}" srcOrd="0" destOrd="0" presId="urn:microsoft.com/office/officeart/2005/8/layout/process3"/>
    <dgm:cxn modelId="{37DAC946-3EB0-C14D-AD18-03F8E8BE4499}" type="presParOf" srcId="{9634A955-872B-A645-9BFC-7BC1AAEAF1E9}" destId="{817345C6-F2F5-C745-883A-2C0251A2D235}" srcOrd="6" destOrd="0" presId="urn:microsoft.com/office/officeart/2005/8/layout/process3"/>
    <dgm:cxn modelId="{E754D87C-33BF-3E46-A905-522198C848B9}" type="presParOf" srcId="{817345C6-F2F5-C745-883A-2C0251A2D235}" destId="{4136C817-DC36-3D44-A881-6B99FD598167}" srcOrd="0" destOrd="0" presId="urn:microsoft.com/office/officeart/2005/8/layout/process3"/>
    <dgm:cxn modelId="{9A1AA88E-A07B-3A43-9A6A-D5E4A854DA37}" type="presParOf" srcId="{817345C6-F2F5-C745-883A-2C0251A2D235}" destId="{B6B7C9C0-F863-E240-AD20-67E73CEDBA17}" srcOrd="1" destOrd="0" presId="urn:microsoft.com/office/officeart/2005/8/layout/process3"/>
    <dgm:cxn modelId="{38867050-27F2-CD4F-80B1-2A28CA372616}" type="presParOf" srcId="{817345C6-F2F5-C745-883A-2C0251A2D235}" destId="{DB52D86C-21DF-6A4B-8D13-74E3E2FCC96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EF471-5EBB-6C47-BC78-8AFC20973F95}" type="doc">
      <dgm:prSet loTypeId="urn:microsoft.com/office/officeart/2005/8/layout/process1" loCatId="" qsTypeId="urn:microsoft.com/office/officeart/2005/8/quickstyle/simple4" qsCatId="simple" csTypeId="urn:microsoft.com/office/officeart/2005/8/colors/accent1_2" csCatId="accent1" phldr="1"/>
      <dgm:spPr/>
    </dgm:pt>
    <dgm:pt modelId="{FE786732-660E-FF4B-A22F-E26DED8AC30F}">
      <dgm:prSet phldrT="[Text]"/>
      <dgm:spPr/>
      <dgm:t>
        <a:bodyPr/>
        <a:lstStyle/>
        <a:p>
          <a:r>
            <a:rPr lang="en-US" dirty="0"/>
            <a:t>Unix tools</a:t>
          </a:r>
        </a:p>
        <a:p>
          <a:r>
            <a:rPr lang="en-US" dirty="0"/>
            <a:t>Web downloads</a:t>
          </a:r>
        </a:p>
        <a:p>
          <a:r>
            <a:rPr lang="en-US" dirty="0"/>
            <a:t>Electronic</a:t>
          </a:r>
          <a:r>
            <a:rPr lang="en-US" baseline="0" dirty="0"/>
            <a:t> data capture</a:t>
          </a:r>
        </a:p>
        <a:p>
          <a:endParaRPr lang="en-US" dirty="0"/>
        </a:p>
      </dgm:t>
    </dgm:pt>
    <dgm:pt modelId="{3C64F9BB-0680-4F40-B3A8-B7C5923BE10C}" type="parTrans" cxnId="{6B870BB9-34DA-2B46-AEFE-5859DE514AD8}">
      <dgm:prSet/>
      <dgm:spPr/>
      <dgm:t>
        <a:bodyPr/>
        <a:lstStyle/>
        <a:p>
          <a:endParaRPr lang="en-US"/>
        </a:p>
      </dgm:t>
    </dgm:pt>
    <dgm:pt modelId="{2B7326A7-AB39-E44F-A93E-161AF972A8F2}" type="sibTrans" cxnId="{6B870BB9-34DA-2B46-AEFE-5859DE514AD8}">
      <dgm:prSet/>
      <dgm:spPr/>
      <dgm:t>
        <a:bodyPr/>
        <a:lstStyle/>
        <a:p>
          <a:endParaRPr lang="en-US"/>
        </a:p>
      </dgm:t>
    </dgm:pt>
    <dgm:pt modelId="{A2688DC2-F9AA-F140-9039-F07C0616FFC3}">
      <dgm:prSet phldrT="[Text]"/>
      <dgm:spPr/>
      <dgm:t>
        <a:bodyPr/>
        <a:lstStyle/>
        <a:p>
          <a:r>
            <a:rPr lang="en-US" dirty="0"/>
            <a:t>Specialized tools</a:t>
          </a:r>
        </a:p>
      </dgm:t>
    </dgm:pt>
    <dgm:pt modelId="{D29F688C-6220-7E49-9B64-140D07DFEB64}" type="parTrans" cxnId="{8090D1A6-31A8-7A47-A6BA-159CE8BD66DB}">
      <dgm:prSet/>
      <dgm:spPr/>
      <dgm:t>
        <a:bodyPr/>
        <a:lstStyle/>
        <a:p>
          <a:endParaRPr lang="en-US"/>
        </a:p>
      </dgm:t>
    </dgm:pt>
    <dgm:pt modelId="{06B443F9-CB3F-B448-9C2C-612A9321ED6E}" type="sibTrans" cxnId="{8090D1A6-31A8-7A47-A6BA-159CE8BD66DB}">
      <dgm:prSet/>
      <dgm:spPr/>
      <dgm:t>
        <a:bodyPr/>
        <a:lstStyle/>
        <a:p>
          <a:endParaRPr lang="en-US"/>
        </a:p>
      </dgm:t>
    </dgm:pt>
    <dgm:pt modelId="{789DFCBF-2E94-5445-B5CB-0D15D18418C4}">
      <dgm:prSet phldrT="[Text]"/>
      <dgm:spPr/>
      <dgm:t>
        <a:bodyPr/>
        <a:lstStyle/>
        <a:p>
          <a:r>
            <a:rPr lang="is-IS"/>
            <a:t>… </a:t>
          </a:r>
          <a:r>
            <a:rPr lang="en-US" dirty="0"/>
            <a:t>MS Word</a:t>
          </a:r>
        </a:p>
      </dgm:t>
    </dgm:pt>
    <dgm:pt modelId="{07341052-2AA6-C540-AA69-A96FD1BACE95}" type="parTrans" cxnId="{D662185D-7F0F-F249-9CC4-C0BB451BCC33}">
      <dgm:prSet/>
      <dgm:spPr/>
      <dgm:t>
        <a:bodyPr/>
        <a:lstStyle/>
        <a:p>
          <a:endParaRPr lang="en-US"/>
        </a:p>
      </dgm:t>
    </dgm:pt>
    <dgm:pt modelId="{3F4858F7-CD54-8D4C-AE47-85E83B20F097}" type="sibTrans" cxnId="{D662185D-7F0F-F249-9CC4-C0BB451BCC33}">
      <dgm:prSet/>
      <dgm:spPr/>
      <dgm:t>
        <a:bodyPr/>
        <a:lstStyle/>
        <a:p>
          <a:endParaRPr lang="en-US"/>
        </a:p>
      </dgm:t>
    </dgm:pt>
    <dgm:pt modelId="{A1A99CE1-D6FB-7B48-9BDD-29420E6807E9}">
      <dgm:prSet/>
      <dgm:spPr/>
      <dgm:t>
        <a:bodyPr/>
        <a:lstStyle/>
        <a:p>
          <a:r>
            <a:rPr lang="en-US" dirty="0"/>
            <a:t>R</a:t>
          </a:r>
        </a:p>
        <a:p>
          <a:r>
            <a:rPr lang="en-US" dirty="0" err="1"/>
            <a:t>Matlab</a:t>
          </a:r>
          <a:endParaRPr lang="en-US" dirty="0"/>
        </a:p>
        <a:p>
          <a:r>
            <a:rPr lang="en-US" dirty="0"/>
            <a:t>SPSS</a:t>
          </a:r>
        </a:p>
      </dgm:t>
    </dgm:pt>
    <dgm:pt modelId="{6ACA5F19-CCDB-FE4D-848F-C299A1B479B2}" type="parTrans" cxnId="{B6FF8A91-4DDB-6143-8222-9A6931634F20}">
      <dgm:prSet/>
      <dgm:spPr/>
      <dgm:t>
        <a:bodyPr/>
        <a:lstStyle/>
        <a:p>
          <a:endParaRPr lang="en-US"/>
        </a:p>
      </dgm:t>
    </dgm:pt>
    <dgm:pt modelId="{BA4F4E25-D231-9F42-BEDE-A0074C5EBD3F}" type="sibTrans" cxnId="{B6FF8A91-4DDB-6143-8222-9A6931634F20}">
      <dgm:prSet/>
      <dgm:spPr/>
      <dgm:t>
        <a:bodyPr/>
        <a:lstStyle/>
        <a:p>
          <a:endParaRPr lang="en-US"/>
        </a:p>
      </dgm:t>
    </dgm:pt>
    <dgm:pt modelId="{85DEFE88-306E-8849-83E9-828A7C9FC6C3}" type="pres">
      <dgm:prSet presAssocID="{A95EF471-5EBB-6C47-BC78-8AFC20973F95}" presName="Name0" presStyleCnt="0">
        <dgm:presLayoutVars>
          <dgm:dir/>
          <dgm:resizeHandles val="exact"/>
        </dgm:presLayoutVars>
      </dgm:prSet>
      <dgm:spPr/>
    </dgm:pt>
    <dgm:pt modelId="{FEE5D372-3CC7-C94F-827C-B21E8CA62B06}" type="pres">
      <dgm:prSet presAssocID="{FE786732-660E-FF4B-A22F-E26DED8AC30F}" presName="node" presStyleLbl="node1" presStyleIdx="0" presStyleCnt="4">
        <dgm:presLayoutVars>
          <dgm:bulletEnabled val="1"/>
        </dgm:presLayoutVars>
      </dgm:prSet>
      <dgm:spPr/>
    </dgm:pt>
    <dgm:pt modelId="{85947BC8-AFCB-6243-AB2A-E5719192CBFC}" type="pres">
      <dgm:prSet presAssocID="{2B7326A7-AB39-E44F-A93E-161AF972A8F2}" presName="sibTrans" presStyleLbl="sibTrans2D1" presStyleIdx="0" presStyleCnt="3"/>
      <dgm:spPr/>
    </dgm:pt>
    <dgm:pt modelId="{7058C5EB-795B-1949-9F3C-68D1E9F6C0B5}" type="pres">
      <dgm:prSet presAssocID="{2B7326A7-AB39-E44F-A93E-161AF972A8F2}" presName="connectorText" presStyleLbl="sibTrans2D1" presStyleIdx="0" presStyleCnt="3"/>
      <dgm:spPr/>
    </dgm:pt>
    <dgm:pt modelId="{BFB38893-05AB-7742-878D-19AF00CF1D02}" type="pres">
      <dgm:prSet presAssocID="{A2688DC2-F9AA-F140-9039-F07C0616FFC3}" presName="node" presStyleLbl="node1" presStyleIdx="1" presStyleCnt="4">
        <dgm:presLayoutVars>
          <dgm:bulletEnabled val="1"/>
        </dgm:presLayoutVars>
      </dgm:prSet>
      <dgm:spPr/>
    </dgm:pt>
    <dgm:pt modelId="{9E08AA42-CA0E-E743-A5C3-87E705C7B883}" type="pres">
      <dgm:prSet presAssocID="{06B443F9-CB3F-B448-9C2C-612A9321ED6E}" presName="sibTrans" presStyleLbl="sibTrans2D1" presStyleIdx="1" presStyleCnt="3"/>
      <dgm:spPr/>
    </dgm:pt>
    <dgm:pt modelId="{A1F5E48B-6527-2E44-82F1-5162B293F9C9}" type="pres">
      <dgm:prSet presAssocID="{06B443F9-CB3F-B448-9C2C-612A9321ED6E}" presName="connectorText" presStyleLbl="sibTrans2D1" presStyleIdx="1" presStyleCnt="3"/>
      <dgm:spPr/>
    </dgm:pt>
    <dgm:pt modelId="{C2C55C38-8973-0145-86D1-E4DB2838DBCD}" type="pres">
      <dgm:prSet presAssocID="{A1A99CE1-D6FB-7B48-9BDD-29420E6807E9}" presName="node" presStyleLbl="node1" presStyleIdx="2" presStyleCnt="4">
        <dgm:presLayoutVars>
          <dgm:bulletEnabled val="1"/>
        </dgm:presLayoutVars>
      </dgm:prSet>
      <dgm:spPr/>
    </dgm:pt>
    <dgm:pt modelId="{FA57E996-3634-B043-B573-D97DAF8A418D}" type="pres">
      <dgm:prSet presAssocID="{BA4F4E25-D231-9F42-BEDE-A0074C5EBD3F}" presName="sibTrans" presStyleLbl="sibTrans2D1" presStyleIdx="2" presStyleCnt="3"/>
      <dgm:spPr/>
    </dgm:pt>
    <dgm:pt modelId="{129572DE-8A79-344D-9574-126DE7FE7D22}" type="pres">
      <dgm:prSet presAssocID="{BA4F4E25-D231-9F42-BEDE-A0074C5EBD3F}" presName="connectorText" presStyleLbl="sibTrans2D1" presStyleIdx="2" presStyleCnt="3"/>
      <dgm:spPr/>
    </dgm:pt>
    <dgm:pt modelId="{5F22E37B-4928-9345-A04C-A64005B58243}" type="pres">
      <dgm:prSet presAssocID="{789DFCBF-2E94-5445-B5CB-0D15D18418C4}" presName="node" presStyleLbl="node1" presStyleIdx="3" presStyleCnt="4">
        <dgm:presLayoutVars>
          <dgm:bulletEnabled val="1"/>
        </dgm:presLayoutVars>
      </dgm:prSet>
      <dgm:spPr/>
    </dgm:pt>
  </dgm:ptLst>
  <dgm:cxnLst>
    <dgm:cxn modelId="{3E450809-4E61-054D-853B-ED7FBE8311A7}" type="presOf" srcId="{BA4F4E25-D231-9F42-BEDE-A0074C5EBD3F}" destId="{FA57E996-3634-B043-B573-D97DAF8A418D}" srcOrd="0" destOrd="0" presId="urn:microsoft.com/office/officeart/2005/8/layout/process1"/>
    <dgm:cxn modelId="{4C9D2C42-FB3A-6946-934B-3B4F43EF67C5}" type="presOf" srcId="{A2688DC2-F9AA-F140-9039-F07C0616FFC3}" destId="{BFB38893-05AB-7742-878D-19AF00CF1D02}" srcOrd="0" destOrd="0" presId="urn:microsoft.com/office/officeart/2005/8/layout/process1"/>
    <dgm:cxn modelId="{215A8E49-F2A0-4246-A875-4552220DD48C}" type="presOf" srcId="{2B7326A7-AB39-E44F-A93E-161AF972A8F2}" destId="{7058C5EB-795B-1949-9F3C-68D1E9F6C0B5}" srcOrd="1" destOrd="0" presId="urn:microsoft.com/office/officeart/2005/8/layout/process1"/>
    <dgm:cxn modelId="{D662185D-7F0F-F249-9CC4-C0BB451BCC33}" srcId="{A95EF471-5EBB-6C47-BC78-8AFC20973F95}" destId="{789DFCBF-2E94-5445-B5CB-0D15D18418C4}" srcOrd="3" destOrd="0" parTransId="{07341052-2AA6-C540-AA69-A96FD1BACE95}" sibTransId="{3F4858F7-CD54-8D4C-AE47-85E83B20F097}"/>
    <dgm:cxn modelId="{ED076274-6A8A-E14B-B6D9-D34E625D5A9F}" type="presOf" srcId="{BA4F4E25-D231-9F42-BEDE-A0074C5EBD3F}" destId="{129572DE-8A79-344D-9574-126DE7FE7D22}" srcOrd="1" destOrd="0" presId="urn:microsoft.com/office/officeart/2005/8/layout/process1"/>
    <dgm:cxn modelId="{4BE9397B-D19A-3B45-9B00-68E9003055C0}" type="presOf" srcId="{06B443F9-CB3F-B448-9C2C-612A9321ED6E}" destId="{9E08AA42-CA0E-E743-A5C3-87E705C7B883}" srcOrd="0" destOrd="0" presId="urn:microsoft.com/office/officeart/2005/8/layout/process1"/>
    <dgm:cxn modelId="{80A7CF8C-557B-7942-9EE0-68D5EEB84CBF}" type="presOf" srcId="{789DFCBF-2E94-5445-B5CB-0D15D18418C4}" destId="{5F22E37B-4928-9345-A04C-A64005B58243}" srcOrd="0" destOrd="0" presId="urn:microsoft.com/office/officeart/2005/8/layout/process1"/>
    <dgm:cxn modelId="{B6FF8A91-4DDB-6143-8222-9A6931634F20}" srcId="{A95EF471-5EBB-6C47-BC78-8AFC20973F95}" destId="{A1A99CE1-D6FB-7B48-9BDD-29420E6807E9}" srcOrd="2" destOrd="0" parTransId="{6ACA5F19-CCDB-FE4D-848F-C299A1B479B2}" sibTransId="{BA4F4E25-D231-9F42-BEDE-A0074C5EBD3F}"/>
    <dgm:cxn modelId="{F3AC3A93-A32E-D442-B8D2-20052F09B541}" type="presOf" srcId="{A1A99CE1-D6FB-7B48-9BDD-29420E6807E9}" destId="{C2C55C38-8973-0145-86D1-E4DB2838DBCD}" srcOrd="0" destOrd="0" presId="urn:microsoft.com/office/officeart/2005/8/layout/process1"/>
    <dgm:cxn modelId="{A4D502A1-7E3D-0047-8760-DF74BBAB0C63}" type="presOf" srcId="{2B7326A7-AB39-E44F-A93E-161AF972A8F2}" destId="{85947BC8-AFCB-6243-AB2A-E5719192CBFC}" srcOrd="0" destOrd="0" presId="urn:microsoft.com/office/officeart/2005/8/layout/process1"/>
    <dgm:cxn modelId="{8090D1A6-31A8-7A47-A6BA-159CE8BD66DB}" srcId="{A95EF471-5EBB-6C47-BC78-8AFC20973F95}" destId="{A2688DC2-F9AA-F140-9039-F07C0616FFC3}" srcOrd="1" destOrd="0" parTransId="{D29F688C-6220-7E49-9B64-140D07DFEB64}" sibTransId="{06B443F9-CB3F-B448-9C2C-612A9321ED6E}"/>
    <dgm:cxn modelId="{56AFBDB2-6E5C-6445-9A5F-D95E7064BD37}" type="presOf" srcId="{A95EF471-5EBB-6C47-BC78-8AFC20973F95}" destId="{85DEFE88-306E-8849-83E9-828A7C9FC6C3}" srcOrd="0" destOrd="0" presId="urn:microsoft.com/office/officeart/2005/8/layout/process1"/>
    <dgm:cxn modelId="{6B870BB9-34DA-2B46-AEFE-5859DE514AD8}" srcId="{A95EF471-5EBB-6C47-BC78-8AFC20973F95}" destId="{FE786732-660E-FF4B-A22F-E26DED8AC30F}" srcOrd="0" destOrd="0" parTransId="{3C64F9BB-0680-4F40-B3A8-B7C5923BE10C}" sibTransId="{2B7326A7-AB39-E44F-A93E-161AF972A8F2}"/>
    <dgm:cxn modelId="{3640EBD7-AFC2-634C-8E57-8285A02B5173}" type="presOf" srcId="{06B443F9-CB3F-B448-9C2C-612A9321ED6E}" destId="{A1F5E48B-6527-2E44-82F1-5162B293F9C9}" srcOrd="1" destOrd="0" presId="urn:microsoft.com/office/officeart/2005/8/layout/process1"/>
    <dgm:cxn modelId="{4AAC2DE6-BBE1-C144-9AAB-2B40162DCB61}" type="presOf" srcId="{FE786732-660E-FF4B-A22F-E26DED8AC30F}" destId="{FEE5D372-3CC7-C94F-827C-B21E8CA62B06}" srcOrd="0" destOrd="0" presId="urn:microsoft.com/office/officeart/2005/8/layout/process1"/>
    <dgm:cxn modelId="{DBC4AF90-C822-9A49-949D-08CA007E327F}" type="presParOf" srcId="{85DEFE88-306E-8849-83E9-828A7C9FC6C3}" destId="{FEE5D372-3CC7-C94F-827C-B21E8CA62B06}" srcOrd="0" destOrd="0" presId="urn:microsoft.com/office/officeart/2005/8/layout/process1"/>
    <dgm:cxn modelId="{8779FE03-32BA-D04F-B17A-60EF8A33F0A2}" type="presParOf" srcId="{85DEFE88-306E-8849-83E9-828A7C9FC6C3}" destId="{85947BC8-AFCB-6243-AB2A-E5719192CBFC}" srcOrd="1" destOrd="0" presId="urn:microsoft.com/office/officeart/2005/8/layout/process1"/>
    <dgm:cxn modelId="{23D21D6E-B2F9-7B44-8152-A0F7E7A6752C}" type="presParOf" srcId="{85947BC8-AFCB-6243-AB2A-E5719192CBFC}" destId="{7058C5EB-795B-1949-9F3C-68D1E9F6C0B5}" srcOrd="0" destOrd="0" presId="urn:microsoft.com/office/officeart/2005/8/layout/process1"/>
    <dgm:cxn modelId="{2F24B2E0-30F1-ED4F-B305-A52C4726716C}" type="presParOf" srcId="{85DEFE88-306E-8849-83E9-828A7C9FC6C3}" destId="{BFB38893-05AB-7742-878D-19AF00CF1D02}" srcOrd="2" destOrd="0" presId="urn:microsoft.com/office/officeart/2005/8/layout/process1"/>
    <dgm:cxn modelId="{AE191884-A5F9-D149-BE9D-C9A7B5D7115B}" type="presParOf" srcId="{85DEFE88-306E-8849-83E9-828A7C9FC6C3}" destId="{9E08AA42-CA0E-E743-A5C3-87E705C7B883}" srcOrd="3" destOrd="0" presId="urn:microsoft.com/office/officeart/2005/8/layout/process1"/>
    <dgm:cxn modelId="{AF136202-3D83-CF4C-BBF0-059E88509937}" type="presParOf" srcId="{9E08AA42-CA0E-E743-A5C3-87E705C7B883}" destId="{A1F5E48B-6527-2E44-82F1-5162B293F9C9}" srcOrd="0" destOrd="0" presId="urn:microsoft.com/office/officeart/2005/8/layout/process1"/>
    <dgm:cxn modelId="{5F9D7AF8-14B0-2844-80CA-91AEE90A645B}" type="presParOf" srcId="{85DEFE88-306E-8849-83E9-828A7C9FC6C3}" destId="{C2C55C38-8973-0145-86D1-E4DB2838DBCD}" srcOrd="4" destOrd="0" presId="urn:microsoft.com/office/officeart/2005/8/layout/process1"/>
    <dgm:cxn modelId="{260AEC75-E668-F940-BC26-3EC1DCA10B8E}" type="presParOf" srcId="{85DEFE88-306E-8849-83E9-828A7C9FC6C3}" destId="{FA57E996-3634-B043-B573-D97DAF8A418D}" srcOrd="5" destOrd="0" presId="urn:microsoft.com/office/officeart/2005/8/layout/process1"/>
    <dgm:cxn modelId="{4A2F79DD-742D-7140-8C71-EB0040D2056E}" type="presParOf" srcId="{FA57E996-3634-B043-B573-D97DAF8A418D}" destId="{129572DE-8A79-344D-9574-126DE7FE7D22}" srcOrd="0" destOrd="0" presId="urn:microsoft.com/office/officeart/2005/8/layout/process1"/>
    <dgm:cxn modelId="{8C57F3DD-6058-8A40-8743-AD1B14073403}" type="presParOf" srcId="{85DEFE88-306E-8849-83E9-828A7C9FC6C3}" destId="{5F22E37B-4928-9345-A04C-A64005B58243}"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68FD8-11AD-8F41-B5FB-10879EFE65B7}">
      <dsp:nvSpPr>
        <dsp:cNvPr id="0" name=""/>
        <dsp:cNvSpPr/>
      </dsp:nvSpPr>
      <dsp:spPr>
        <a:xfrm>
          <a:off x="9807" y="-19115"/>
          <a:ext cx="1236165" cy="741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Source data</a:t>
          </a:r>
        </a:p>
      </dsp:txBody>
      <dsp:txXfrm>
        <a:off x="9807" y="-19115"/>
        <a:ext cx="1236165" cy="494466"/>
      </dsp:txXfrm>
    </dsp:sp>
    <dsp:sp modelId="{FC667341-284F-D143-84A0-206544F7C778}">
      <dsp:nvSpPr>
        <dsp:cNvPr id="0" name=""/>
        <dsp:cNvSpPr/>
      </dsp:nvSpPr>
      <dsp:spPr>
        <a:xfrm>
          <a:off x="70890" y="475350"/>
          <a:ext cx="1619475" cy="2450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Large scale data sets</a:t>
          </a:r>
        </a:p>
        <a:p>
          <a:pPr marL="228600" lvl="2" indent="-114300" algn="l" defTabSz="622300">
            <a:lnSpc>
              <a:spcPct val="90000"/>
            </a:lnSpc>
            <a:spcBef>
              <a:spcPct val="0"/>
            </a:spcBef>
            <a:spcAft>
              <a:spcPct val="15000"/>
            </a:spcAft>
            <a:buChar char="•"/>
          </a:pPr>
          <a:r>
            <a:rPr lang="en-US" sz="1400" kern="1200" dirty="0"/>
            <a:t>MRI, NGS, measurements</a:t>
          </a:r>
        </a:p>
        <a:p>
          <a:pPr marL="114300" lvl="1" indent="-114300" algn="l" defTabSz="622300">
            <a:lnSpc>
              <a:spcPct val="90000"/>
            </a:lnSpc>
            <a:spcBef>
              <a:spcPct val="0"/>
            </a:spcBef>
            <a:spcAft>
              <a:spcPct val="15000"/>
            </a:spcAft>
            <a:buChar char="•"/>
          </a:pPr>
          <a:r>
            <a:rPr lang="en-US" sz="1400" kern="1200" dirty="0"/>
            <a:t>External</a:t>
          </a:r>
          <a:r>
            <a:rPr lang="en-US" sz="1400" kern="1200" baseline="0" dirty="0"/>
            <a:t> data sets</a:t>
          </a:r>
          <a:endParaRPr lang="en-US" sz="1400" kern="1200" dirty="0"/>
        </a:p>
        <a:p>
          <a:pPr marL="114300" lvl="1" indent="-114300" algn="l" defTabSz="622300">
            <a:lnSpc>
              <a:spcPct val="90000"/>
            </a:lnSpc>
            <a:spcBef>
              <a:spcPct val="0"/>
            </a:spcBef>
            <a:spcAft>
              <a:spcPct val="15000"/>
            </a:spcAft>
            <a:buChar char="•"/>
          </a:pPr>
          <a:r>
            <a:rPr lang="en-US" sz="1400" kern="1200" baseline="0" dirty="0"/>
            <a:t>Manually collected data</a:t>
          </a:r>
        </a:p>
      </dsp:txBody>
      <dsp:txXfrm>
        <a:off x="118323" y="522783"/>
        <a:ext cx="1524609" cy="2355384"/>
      </dsp:txXfrm>
    </dsp:sp>
    <dsp:sp modelId="{0BFD3AB4-9700-2B4D-A9F0-3E6014C93961}">
      <dsp:nvSpPr>
        <dsp:cNvPr id="0" name=""/>
        <dsp:cNvSpPr/>
      </dsp:nvSpPr>
      <dsp:spPr>
        <a:xfrm>
          <a:off x="1481050" y="74383"/>
          <a:ext cx="498364" cy="3074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81050" y="135877"/>
        <a:ext cx="406124" cy="184480"/>
      </dsp:txXfrm>
    </dsp:sp>
    <dsp:sp modelId="{045B1CBB-C133-0A41-97E4-4472058B67FA}">
      <dsp:nvSpPr>
        <dsp:cNvPr id="0" name=""/>
        <dsp:cNvSpPr/>
      </dsp:nvSpPr>
      <dsp:spPr>
        <a:xfrm>
          <a:off x="2186283" y="-19115"/>
          <a:ext cx="1236165" cy="741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Intermediate data</a:t>
          </a:r>
        </a:p>
      </dsp:txBody>
      <dsp:txXfrm>
        <a:off x="2186283" y="-19115"/>
        <a:ext cx="1236165" cy="494466"/>
      </dsp:txXfrm>
    </dsp:sp>
    <dsp:sp modelId="{7457A104-B3C4-8E4A-B1E2-2B0941057A29}">
      <dsp:nvSpPr>
        <dsp:cNvPr id="0" name=""/>
        <dsp:cNvSpPr/>
      </dsp:nvSpPr>
      <dsp:spPr>
        <a:xfrm>
          <a:off x="2247366" y="475350"/>
          <a:ext cx="1619475" cy="2450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baseline="0" dirty="0"/>
            <a:t>Derived by computation</a:t>
          </a:r>
        </a:p>
        <a:p>
          <a:pPr marL="114300" lvl="1" indent="-114300" algn="l" defTabSz="622300">
            <a:lnSpc>
              <a:spcPct val="90000"/>
            </a:lnSpc>
            <a:spcBef>
              <a:spcPct val="0"/>
            </a:spcBef>
            <a:spcAft>
              <a:spcPct val="15000"/>
            </a:spcAft>
            <a:buChar char="•"/>
          </a:pPr>
          <a:r>
            <a:rPr lang="en-US" sz="1400" kern="1200" baseline="0" dirty="0"/>
            <a:t>Required time</a:t>
          </a:r>
        </a:p>
        <a:p>
          <a:pPr marL="114300" lvl="1" indent="-114300" algn="l" defTabSz="622300">
            <a:lnSpc>
              <a:spcPct val="90000"/>
            </a:lnSpc>
            <a:spcBef>
              <a:spcPct val="0"/>
            </a:spcBef>
            <a:spcAft>
              <a:spcPct val="15000"/>
            </a:spcAft>
            <a:buChar char="•"/>
          </a:pPr>
          <a:r>
            <a:rPr lang="en-US" sz="1400" kern="1200" baseline="0" dirty="0"/>
            <a:t>VCF</a:t>
          </a:r>
        </a:p>
        <a:p>
          <a:pPr marL="114300" lvl="1" indent="-114300" algn="l" defTabSz="622300">
            <a:lnSpc>
              <a:spcPct val="90000"/>
            </a:lnSpc>
            <a:spcBef>
              <a:spcPct val="0"/>
            </a:spcBef>
            <a:spcAft>
              <a:spcPct val="15000"/>
            </a:spcAft>
            <a:buChar char="•"/>
          </a:pPr>
          <a:endParaRPr lang="en-US" sz="1400" kern="1200" baseline="0" dirty="0"/>
        </a:p>
        <a:p>
          <a:pPr marL="114300" lvl="1" indent="-114300" algn="l" defTabSz="622300">
            <a:lnSpc>
              <a:spcPct val="90000"/>
            </a:lnSpc>
            <a:spcBef>
              <a:spcPct val="0"/>
            </a:spcBef>
            <a:spcAft>
              <a:spcPct val="15000"/>
            </a:spcAft>
            <a:buChar char="•"/>
          </a:pPr>
          <a:r>
            <a:rPr lang="en-US" sz="1400" kern="1200" baseline="0" dirty="0"/>
            <a:t>Cleaned data</a:t>
          </a:r>
        </a:p>
        <a:p>
          <a:pPr marL="114300" lvl="1" indent="-114300" algn="l" defTabSz="622300">
            <a:lnSpc>
              <a:spcPct val="90000"/>
            </a:lnSpc>
            <a:spcBef>
              <a:spcPct val="0"/>
            </a:spcBef>
            <a:spcAft>
              <a:spcPct val="15000"/>
            </a:spcAft>
            <a:buChar char="•"/>
          </a:pPr>
          <a:r>
            <a:rPr lang="en-US" sz="1400" kern="1200" baseline="0" dirty="0"/>
            <a:t>“Tidy data</a:t>
          </a:r>
        </a:p>
      </dsp:txBody>
      <dsp:txXfrm>
        <a:off x="2294799" y="522783"/>
        <a:ext cx="1524609" cy="2355384"/>
      </dsp:txXfrm>
    </dsp:sp>
    <dsp:sp modelId="{45734AB7-CC3D-1E45-A210-BC6741A900E4}">
      <dsp:nvSpPr>
        <dsp:cNvPr id="0" name=""/>
        <dsp:cNvSpPr/>
      </dsp:nvSpPr>
      <dsp:spPr>
        <a:xfrm>
          <a:off x="3657525" y="74383"/>
          <a:ext cx="498364" cy="3074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57525" y="135877"/>
        <a:ext cx="406124" cy="184480"/>
      </dsp:txXfrm>
    </dsp:sp>
    <dsp:sp modelId="{55522383-8799-B243-B525-1B71905DB747}">
      <dsp:nvSpPr>
        <dsp:cNvPr id="0" name=""/>
        <dsp:cNvSpPr/>
      </dsp:nvSpPr>
      <dsp:spPr>
        <a:xfrm>
          <a:off x="4362758" y="-19115"/>
          <a:ext cx="1236165" cy="741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Analysis data</a:t>
          </a:r>
        </a:p>
      </dsp:txBody>
      <dsp:txXfrm>
        <a:off x="4362758" y="-19115"/>
        <a:ext cx="1236165" cy="494466"/>
      </dsp:txXfrm>
    </dsp:sp>
    <dsp:sp modelId="{7256BA74-4A72-A44F-8B7B-4E608C4E8609}">
      <dsp:nvSpPr>
        <dsp:cNvPr id="0" name=""/>
        <dsp:cNvSpPr/>
      </dsp:nvSpPr>
      <dsp:spPr>
        <a:xfrm>
          <a:off x="4423841" y="475350"/>
          <a:ext cx="1619475" cy="2450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Derived by computation</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 Filtered variants, derived networks</a:t>
          </a:r>
        </a:p>
      </dsp:txBody>
      <dsp:txXfrm>
        <a:off x="4471274" y="522783"/>
        <a:ext cx="1524609" cy="2355384"/>
      </dsp:txXfrm>
    </dsp:sp>
    <dsp:sp modelId="{F2F64AF0-A855-324A-8DB3-70E038137470}">
      <dsp:nvSpPr>
        <dsp:cNvPr id="0" name=""/>
        <dsp:cNvSpPr/>
      </dsp:nvSpPr>
      <dsp:spPr>
        <a:xfrm>
          <a:off x="5834001" y="74383"/>
          <a:ext cx="498364" cy="3074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834001" y="135877"/>
        <a:ext cx="406124" cy="184480"/>
      </dsp:txXfrm>
    </dsp:sp>
    <dsp:sp modelId="{B6B7C9C0-F863-E240-AD20-67E73CEDBA17}">
      <dsp:nvSpPr>
        <dsp:cNvPr id="0" name=""/>
        <dsp:cNvSpPr/>
      </dsp:nvSpPr>
      <dsp:spPr>
        <a:xfrm>
          <a:off x="6539234" y="-19115"/>
          <a:ext cx="1236165" cy="741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Final analysis</a:t>
          </a:r>
        </a:p>
      </dsp:txBody>
      <dsp:txXfrm>
        <a:off x="6539234" y="-19115"/>
        <a:ext cx="1236165" cy="494466"/>
      </dsp:txXfrm>
    </dsp:sp>
    <dsp:sp modelId="{DB52D86C-21DF-6A4B-8D13-74E3E2FCC966}">
      <dsp:nvSpPr>
        <dsp:cNvPr id="0" name=""/>
        <dsp:cNvSpPr/>
      </dsp:nvSpPr>
      <dsp:spPr>
        <a:xfrm>
          <a:off x="6600317" y="475350"/>
          <a:ext cx="1619475" cy="2450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Manuscript stage</a:t>
          </a:r>
        </a:p>
        <a:p>
          <a:pPr marL="228600" lvl="2" indent="-114300" algn="l" defTabSz="622300">
            <a:lnSpc>
              <a:spcPct val="90000"/>
            </a:lnSpc>
            <a:spcBef>
              <a:spcPct val="0"/>
            </a:spcBef>
            <a:spcAft>
              <a:spcPct val="15000"/>
            </a:spcAft>
            <a:buChar char="•"/>
          </a:pPr>
          <a:r>
            <a:rPr lang="en-US" sz="1400" kern="1200" dirty="0"/>
            <a:t>All numbers of your paper</a:t>
          </a:r>
        </a:p>
        <a:p>
          <a:pPr marL="114300" lvl="1" indent="-114300" algn="l" defTabSz="622300">
            <a:lnSpc>
              <a:spcPct val="90000"/>
            </a:lnSpc>
            <a:spcBef>
              <a:spcPct val="0"/>
            </a:spcBef>
            <a:spcAft>
              <a:spcPct val="15000"/>
            </a:spcAft>
            <a:buChar char="•"/>
          </a:pPr>
          <a:r>
            <a:rPr lang="en-US" sz="1400" kern="1200" dirty="0"/>
            <a:t>Summaries</a:t>
          </a:r>
        </a:p>
        <a:p>
          <a:pPr marL="114300" lvl="1" indent="-114300" algn="l" defTabSz="622300">
            <a:lnSpc>
              <a:spcPct val="90000"/>
            </a:lnSpc>
            <a:spcBef>
              <a:spcPct val="0"/>
            </a:spcBef>
            <a:spcAft>
              <a:spcPct val="15000"/>
            </a:spcAft>
            <a:buChar char="•"/>
          </a:pPr>
          <a:r>
            <a:rPr lang="en-US" sz="1400" kern="1200" dirty="0"/>
            <a:t>Images</a:t>
          </a:r>
        </a:p>
      </dsp:txBody>
      <dsp:txXfrm>
        <a:off x="6647750" y="522783"/>
        <a:ext cx="1524609" cy="2355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5D372-3CC7-C94F-827C-B21E8CA62B06}">
      <dsp:nvSpPr>
        <dsp:cNvPr id="0" name=""/>
        <dsp:cNvSpPr/>
      </dsp:nvSpPr>
      <dsp:spPr>
        <a:xfrm>
          <a:off x="3578" y="32501"/>
          <a:ext cx="1564491" cy="14227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Unix tools</a:t>
          </a:r>
        </a:p>
        <a:p>
          <a:pPr marL="0" lvl="0" indent="0" algn="ctr" defTabSz="622300">
            <a:lnSpc>
              <a:spcPct val="90000"/>
            </a:lnSpc>
            <a:spcBef>
              <a:spcPct val="0"/>
            </a:spcBef>
            <a:spcAft>
              <a:spcPct val="35000"/>
            </a:spcAft>
            <a:buNone/>
          </a:pPr>
          <a:r>
            <a:rPr lang="en-US" sz="1400" kern="1200" dirty="0"/>
            <a:t>Web downloads</a:t>
          </a:r>
        </a:p>
        <a:p>
          <a:pPr marL="0" lvl="0" indent="0" algn="ctr" defTabSz="622300">
            <a:lnSpc>
              <a:spcPct val="90000"/>
            </a:lnSpc>
            <a:spcBef>
              <a:spcPct val="0"/>
            </a:spcBef>
            <a:spcAft>
              <a:spcPct val="35000"/>
            </a:spcAft>
            <a:buNone/>
          </a:pPr>
          <a:r>
            <a:rPr lang="en-US" sz="1400" kern="1200" dirty="0"/>
            <a:t>Electronic</a:t>
          </a:r>
          <a:r>
            <a:rPr lang="en-US" sz="1400" kern="1200" baseline="0" dirty="0"/>
            <a:t> data capture</a:t>
          </a:r>
        </a:p>
        <a:p>
          <a:pPr marL="0" lvl="0" indent="0" algn="ctr" defTabSz="622300">
            <a:lnSpc>
              <a:spcPct val="90000"/>
            </a:lnSpc>
            <a:spcBef>
              <a:spcPct val="0"/>
            </a:spcBef>
            <a:spcAft>
              <a:spcPct val="35000"/>
            </a:spcAft>
            <a:buNone/>
          </a:pPr>
          <a:endParaRPr lang="en-US" sz="1400" kern="1200" dirty="0"/>
        </a:p>
      </dsp:txBody>
      <dsp:txXfrm>
        <a:off x="45248" y="74171"/>
        <a:ext cx="1481151" cy="1339369"/>
      </dsp:txXfrm>
    </dsp:sp>
    <dsp:sp modelId="{85947BC8-AFCB-6243-AB2A-E5719192CBFC}">
      <dsp:nvSpPr>
        <dsp:cNvPr id="0" name=""/>
        <dsp:cNvSpPr/>
      </dsp:nvSpPr>
      <dsp:spPr>
        <a:xfrm>
          <a:off x="1724519" y="549859"/>
          <a:ext cx="331672" cy="38799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24519" y="627458"/>
        <a:ext cx="232170" cy="232795"/>
      </dsp:txXfrm>
    </dsp:sp>
    <dsp:sp modelId="{BFB38893-05AB-7742-878D-19AF00CF1D02}">
      <dsp:nvSpPr>
        <dsp:cNvPr id="0" name=""/>
        <dsp:cNvSpPr/>
      </dsp:nvSpPr>
      <dsp:spPr>
        <a:xfrm>
          <a:off x="2193866" y="32501"/>
          <a:ext cx="1564491" cy="14227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Specialized tools</a:t>
          </a:r>
        </a:p>
      </dsp:txBody>
      <dsp:txXfrm>
        <a:off x="2235536" y="74171"/>
        <a:ext cx="1481151" cy="1339369"/>
      </dsp:txXfrm>
    </dsp:sp>
    <dsp:sp modelId="{9E08AA42-CA0E-E743-A5C3-87E705C7B883}">
      <dsp:nvSpPr>
        <dsp:cNvPr id="0" name=""/>
        <dsp:cNvSpPr/>
      </dsp:nvSpPr>
      <dsp:spPr>
        <a:xfrm>
          <a:off x="3914807" y="549859"/>
          <a:ext cx="331672" cy="38799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914807" y="627458"/>
        <a:ext cx="232170" cy="232795"/>
      </dsp:txXfrm>
    </dsp:sp>
    <dsp:sp modelId="{C2C55C38-8973-0145-86D1-E4DB2838DBCD}">
      <dsp:nvSpPr>
        <dsp:cNvPr id="0" name=""/>
        <dsp:cNvSpPr/>
      </dsp:nvSpPr>
      <dsp:spPr>
        <a:xfrm>
          <a:off x="4384155" y="32501"/>
          <a:ext cx="1564491" cy="14227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a:t>
          </a:r>
        </a:p>
        <a:p>
          <a:pPr marL="0" lvl="0" indent="0" algn="ctr" defTabSz="622300">
            <a:lnSpc>
              <a:spcPct val="90000"/>
            </a:lnSpc>
            <a:spcBef>
              <a:spcPct val="0"/>
            </a:spcBef>
            <a:spcAft>
              <a:spcPct val="35000"/>
            </a:spcAft>
            <a:buNone/>
          </a:pPr>
          <a:r>
            <a:rPr lang="en-US" sz="1400" kern="1200" dirty="0" err="1"/>
            <a:t>Matlab</a:t>
          </a:r>
          <a:endParaRPr lang="en-US" sz="1400" kern="1200" dirty="0"/>
        </a:p>
        <a:p>
          <a:pPr marL="0" lvl="0" indent="0" algn="ctr" defTabSz="622300">
            <a:lnSpc>
              <a:spcPct val="90000"/>
            </a:lnSpc>
            <a:spcBef>
              <a:spcPct val="0"/>
            </a:spcBef>
            <a:spcAft>
              <a:spcPct val="35000"/>
            </a:spcAft>
            <a:buNone/>
          </a:pPr>
          <a:r>
            <a:rPr lang="en-US" sz="1400" kern="1200" dirty="0"/>
            <a:t>SPSS</a:t>
          </a:r>
        </a:p>
      </dsp:txBody>
      <dsp:txXfrm>
        <a:off x="4425825" y="74171"/>
        <a:ext cx="1481151" cy="1339369"/>
      </dsp:txXfrm>
    </dsp:sp>
    <dsp:sp modelId="{FA57E996-3634-B043-B573-D97DAF8A418D}">
      <dsp:nvSpPr>
        <dsp:cNvPr id="0" name=""/>
        <dsp:cNvSpPr/>
      </dsp:nvSpPr>
      <dsp:spPr>
        <a:xfrm>
          <a:off x="6105096" y="549859"/>
          <a:ext cx="331672" cy="38799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105096" y="627458"/>
        <a:ext cx="232170" cy="232795"/>
      </dsp:txXfrm>
    </dsp:sp>
    <dsp:sp modelId="{5F22E37B-4928-9345-A04C-A64005B58243}">
      <dsp:nvSpPr>
        <dsp:cNvPr id="0" name=""/>
        <dsp:cNvSpPr/>
      </dsp:nvSpPr>
      <dsp:spPr>
        <a:xfrm>
          <a:off x="6574443" y="32501"/>
          <a:ext cx="1564491" cy="14227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s-IS" sz="1400" kern="1200"/>
            <a:t>… </a:t>
          </a:r>
          <a:r>
            <a:rPr lang="en-US" sz="1400" kern="1200" dirty="0"/>
            <a:t>MS Word</a:t>
          </a:r>
        </a:p>
      </dsp:txBody>
      <dsp:txXfrm>
        <a:off x="6616113" y="74171"/>
        <a:ext cx="1481151" cy="13393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10D2F-954B-8C45-8E41-F0DECE3C9F33}" type="datetimeFigureOut">
              <a:rPr lang="en-US" smtClean="0"/>
              <a:t>10/9/18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B562F-A3CC-4F48-9514-78E7E3D1B513}" type="slidenum">
              <a:rPr lang="en-US" smtClean="0"/>
              <a:t>‹#›</a:t>
            </a:fld>
            <a:endParaRPr lang="en-US"/>
          </a:p>
        </p:txBody>
      </p:sp>
    </p:spTree>
    <p:extLst>
      <p:ext uri="{BB962C8B-B14F-4D97-AF65-F5344CB8AC3E}">
        <p14:creationId xmlns:p14="http://schemas.microsoft.com/office/powerpoint/2010/main" val="235952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eerj.com/articles/cs-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ged.org/projects/miam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kern="1200" cap="none" dirty="0">
                <a:solidFill>
                  <a:schemeClr val="tx1"/>
                </a:solidFill>
                <a:effectLst/>
                <a:latin typeface="+mn-lt"/>
                <a:ea typeface="+mn-ea"/>
                <a:cs typeface="+mn-cs"/>
              </a:rPr>
              <a:t>Findable comprises two major attributes: the data set be </a:t>
            </a:r>
            <a:r>
              <a:rPr lang="en-GB" sz="1800" b="0" i="0" u="none" strike="noStrike" kern="1200" cap="none" dirty="0" err="1">
                <a:solidFill>
                  <a:schemeClr val="tx1"/>
                </a:solidFill>
                <a:effectLst/>
                <a:latin typeface="+mn-lt"/>
                <a:ea typeface="+mn-ea"/>
                <a:cs typeface="+mn-cs"/>
              </a:rPr>
              <a:t>identifed</a:t>
            </a:r>
            <a:r>
              <a:rPr lang="en-GB" sz="1800" b="0" i="0" u="none" strike="noStrike" kern="1200" cap="none" dirty="0">
                <a:solidFill>
                  <a:schemeClr val="tx1"/>
                </a:solidFill>
                <a:effectLst/>
                <a:latin typeface="+mn-lt"/>
                <a:ea typeface="+mn-ea"/>
                <a:cs typeface="+mn-cs"/>
              </a:rPr>
              <a:t> by a PID, so that it can be unambiguously located by a machine and the data be described by sufficient metadata so that it an be discovered by a human. F3 connects the identifier to this rich metadata so that a human can verify that the dataset is </a:t>
            </a:r>
            <a:r>
              <a:rPr lang="en-GB" sz="1800" b="0" i="0" u="none" strike="noStrike" kern="1200" cap="none" dirty="0" err="1">
                <a:solidFill>
                  <a:schemeClr val="tx1"/>
                </a:solidFill>
                <a:effectLst/>
                <a:latin typeface="+mn-lt"/>
                <a:ea typeface="+mn-ea"/>
                <a:cs typeface="+mn-cs"/>
              </a:rPr>
              <a:t>corretly</a:t>
            </a:r>
            <a:r>
              <a:rPr lang="en-GB" sz="1800" b="0" i="0" u="none" strike="noStrike" kern="1200" cap="none" dirty="0">
                <a:solidFill>
                  <a:schemeClr val="tx1"/>
                </a:solidFill>
                <a:effectLst/>
                <a:latin typeface="+mn-lt"/>
                <a:ea typeface="+mn-ea"/>
                <a:cs typeface="+mn-cs"/>
              </a:rPr>
              <a:t> resolved. Finally, the data must be registered or indexed so that it can be found. The more machine-readable metadata that a data resource provides for its contents, the more likely a web search through a search engine like Google will find them.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0494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C6440-4CBE-AE45-A674-D714D531C52F}" type="slidenum">
              <a:rPr lang="en-US" smtClean="0"/>
              <a:t>64</a:t>
            </a:fld>
            <a:endParaRPr lang="en-US"/>
          </a:p>
        </p:txBody>
      </p:sp>
    </p:spTree>
    <p:extLst>
      <p:ext uri="{BB962C8B-B14F-4D97-AF65-F5344CB8AC3E}">
        <p14:creationId xmlns:p14="http://schemas.microsoft.com/office/powerpoint/2010/main" val="219508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cap="none" dirty="0">
                <a:solidFill>
                  <a:schemeClr val="tx1"/>
                </a:solidFill>
                <a:effectLst/>
                <a:latin typeface="+mn-lt"/>
                <a:ea typeface="+mn-ea"/>
                <a:cs typeface="+mn-cs"/>
              </a:rPr>
              <a:t>Accessible provides requirements for ensuring that third parties can access the data by specifying that the PID is resolvable and that the access protocol is standard, e.g., http, and open. The access protocol should allow for </a:t>
            </a:r>
            <a:r>
              <a:rPr lang="en-GB" sz="1800" b="0" i="0" u="none" strike="noStrike" kern="1200" cap="none" dirty="0" err="1">
                <a:solidFill>
                  <a:schemeClr val="tx1"/>
                </a:solidFill>
                <a:effectLst/>
                <a:latin typeface="+mn-lt"/>
                <a:ea typeface="+mn-ea"/>
                <a:cs typeface="+mn-cs"/>
              </a:rPr>
              <a:t>authentiation</a:t>
            </a:r>
            <a:r>
              <a:rPr lang="en-GB" sz="1800" b="0" i="0" u="none" strike="noStrike" kern="1200" cap="none" dirty="0">
                <a:solidFill>
                  <a:schemeClr val="tx1"/>
                </a:solidFill>
                <a:effectLst/>
                <a:latin typeface="+mn-lt"/>
                <a:ea typeface="+mn-ea"/>
                <a:cs typeface="+mn-cs"/>
              </a:rPr>
              <a:t> and authorization to protect sensitive data. Finally, a critical requirement to ensure the integrity of links across the web is that the metadata persist, even if the data they describe have been removed for some reason. In this way, a basic description of the data can still be found at the same PID, much like descriptive metadata of out of print books can still be found. Ideally, the page describing the metadata includes a statement about when and why the data were removed </a:t>
            </a:r>
            <a:r>
              <a:rPr lang="en-GB" sz="1800" b="0" i="0" u="none" strike="noStrike" kern="1200" cap="none" dirty="0">
                <a:solidFill>
                  <a:schemeClr val="tx1"/>
                </a:solidFill>
                <a:effectLst/>
                <a:latin typeface="+mn-lt"/>
                <a:ea typeface="+mn-ea"/>
                <a:cs typeface="+mn-cs"/>
                <a:hlinkClick r:id="rId3"/>
              </a:rPr>
              <a:t>(Starr et al., 2015)</a:t>
            </a:r>
            <a:r>
              <a:rPr lang="en-GB" sz="1800" b="0" i="0" u="none" strike="noStrike" kern="1200" cap="none"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4186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kern="1200" cap="none" dirty="0">
                <a:solidFill>
                  <a:schemeClr val="tx1"/>
                </a:solidFill>
                <a:effectLst/>
                <a:latin typeface="+mn-lt"/>
                <a:ea typeface="+mn-ea"/>
                <a:cs typeface="+mn-cs"/>
              </a:rPr>
              <a:t>Interoperable outlines requirements for ensuring that data across databases can be combined with minimal effort. Note that this principle specifically calls for the use of formal vocabularies widely used in a community that are themselves FAIR, i.e., have a persistent identifier and access protocol.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630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kern="1200" cap="none" dirty="0">
                <a:solidFill>
                  <a:schemeClr val="tx1"/>
                </a:solidFill>
                <a:effectLst/>
                <a:latin typeface="+mn-lt"/>
                <a:ea typeface="+mn-ea"/>
                <a:cs typeface="+mn-cs"/>
              </a:rPr>
              <a:t>Reusable also emphasizes rich metadata, but in this case so that the dataset can be sufficiently understood by a human so that it can be reused appropriately. Many communities have published minimal information models that provide the minimum set of attributes required for proper interpretation of a given data set, e.g., </a:t>
            </a:r>
            <a:r>
              <a:rPr lang="en-GB" sz="1800" b="0" i="0" u="none" strike="noStrike" kern="1200" cap="none" dirty="0">
                <a:solidFill>
                  <a:schemeClr val="tx1"/>
                </a:solidFill>
                <a:effectLst/>
                <a:latin typeface="+mn-lt"/>
                <a:ea typeface="+mn-ea"/>
                <a:cs typeface="+mn-cs"/>
                <a:hlinkClick r:id="rId3"/>
              </a:rPr>
              <a:t>MIAME</a:t>
            </a:r>
            <a:r>
              <a:rPr lang="en-GB" sz="1800" b="0" i="0" u="none" strike="noStrike" kern="1200" cap="none" dirty="0">
                <a:solidFill>
                  <a:schemeClr val="tx1"/>
                </a:solidFill>
                <a:effectLst/>
                <a:latin typeface="+mn-lt"/>
                <a:ea typeface="+mn-ea"/>
                <a:cs typeface="+mn-cs"/>
              </a:rPr>
              <a:t>. Reusable also specifies that a data licence, preferable in a machine-readable form, accompanies the data specifying how it may be re-used, e.g., a CC-BY license specifies that the data may be re-used without restriction, but attribution of the source must accompany the reuse. And, of course, re-usable emphasizes the use of community-accepted standards for metadata and for data themselves. A major goal of </a:t>
            </a:r>
            <a:r>
              <a:rPr lang="en-GB" sz="1800" b="0" i="0" u="none" strike="noStrike" kern="1200" cap="none" dirty="0" err="1">
                <a:solidFill>
                  <a:schemeClr val="tx1"/>
                </a:solidFill>
                <a:effectLst/>
                <a:latin typeface="+mn-lt"/>
                <a:ea typeface="+mn-ea"/>
                <a:cs typeface="+mn-cs"/>
              </a:rPr>
              <a:t>ReproNIM</a:t>
            </a:r>
            <a:r>
              <a:rPr lang="en-GB" sz="1800" b="0" i="0" u="none" strike="noStrike" kern="1200" cap="none" dirty="0">
                <a:solidFill>
                  <a:schemeClr val="tx1"/>
                </a:solidFill>
                <a:effectLst/>
                <a:latin typeface="+mn-lt"/>
                <a:ea typeface="+mn-ea"/>
                <a:cs typeface="+mn-cs"/>
              </a:rPr>
              <a:t> is to help define these standards for neuroimaging.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72464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BA57E-A19E-474C-AC9E-37F27F19A8B8}" type="slidenum">
              <a:rPr lang="en-US" smtClean="0"/>
              <a:t>21</a:t>
            </a:fld>
            <a:endParaRPr lang="en-US"/>
          </a:p>
        </p:txBody>
      </p:sp>
    </p:spTree>
    <p:extLst>
      <p:ext uri="{BB962C8B-B14F-4D97-AF65-F5344CB8AC3E}">
        <p14:creationId xmlns:p14="http://schemas.microsoft.com/office/powerpoint/2010/main" val="262391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documentation: </a:t>
            </a:r>
          </a:p>
          <a:p>
            <a:r>
              <a:rPr lang="en-US" dirty="0"/>
              <a:t>Documentation can also be called metadata</a:t>
            </a:r>
          </a:p>
          <a:p>
            <a:endParaRPr lang="en-US" dirty="0"/>
          </a:p>
          <a:p>
            <a:r>
              <a:rPr lang="en-US" dirty="0"/>
              <a:t>Description of the data file</a:t>
            </a:r>
            <a:r>
              <a:rPr lang="en-US" baseline="0" dirty="0"/>
              <a:t> names (especially if using acronyms and abbreviations).</a:t>
            </a:r>
            <a:endParaRPr lang="en-US" dirty="0"/>
          </a:p>
          <a:p>
            <a:endParaRPr lang="en-US" dirty="0"/>
          </a:p>
          <a:p>
            <a:r>
              <a:rPr lang="en-US" dirty="0"/>
              <a:t>Record why you are collecting</a:t>
            </a:r>
            <a:r>
              <a:rPr lang="en-US" baseline="0" dirty="0"/>
              <a:t> data, </a:t>
            </a:r>
          </a:p>
          <a:p>
            <a:r>
              <a:rPr lang="en-US" baseline="0" dirty="0"/>
              <a:t>Details of methods of analysis</a:t>
            </a:r>
          </a:p>
          <a:p>
            <a:r>
              <a:rPr lang="en-US" baseline="0" dirty="0"/>
              <a:t>Names of all data and analysis files</a:t>
            </a:r>
          </a:p>
          <a:p>
            <a:r>
              <a:rPr lang="en-US" baseline="0" dirty="0"/>
              <a:t>Definitions for data (include coding keys)</a:t>
            </a:r>
          </a:p>
          <a:p>
            <a:r>
              <a:rPr lang="en-US" baseline="0" dirty="0"/>
              <a:t>Missing value codes</a:t>
            </a:r>
          </a:p>
          <a:p>
            <a:r>
              <a:rPr lang="en-US" baseline="0" dirty="0"/>
              <a:t>Unit of measures.</a:t>
            </a:r>
            <a:endParaRPr lang="en-US" dirty="0"/>
          </a:p>
          <a:p>
            <a:endParaRPr lang="en-US" dirty="0"/>
          </a:p>
          <a:p>
            <a:r>
              <a:rPr lang="en-US" dirty="0"/>
              <a:t>Structured metadata</a:t>
            </a:r>
            <a:r>
              <a:rPr lang="en-US" baseline="0" dirty="0"/>
              <a:t> (XML) format standards for discipline (Ecological Metadata language – EML)</a:t>
            </a:r>
            <a:endParaRPr lang="en-US" dirty="0"/>
          </a:p>
        </p:txBody>
      </p:sp>
      <p:sp>
        <p:nvSpPr>
          <p:cNvPr id="4" name="Slide Number Placeholder 3"/>
          <p:cNvSpPr>
            <a:spLocks noGrp="1"/>
          </p:cNvSpPr>
          <p:nvPr>
            <p:ph type="sldNum" sz="quarter" idx="10"/>
          </p:nvPr>
        </p:nvSpPr>
        <p:spPr/>
        <p:txBody>
          <a:bodyPr/>
          <a:lstStyle/>
          <a:p>
            <a:fld id="{DE0CD49F-B306-4CDA-8EC1-495122B9F907}" type="slidenum">
              <a:rPr lang="en-US" smtClean="0"/>
              <a:pPr/>
              <a:t>51</a:t>
            </a:fld>
            <a:endParaRPr lang="en-US"/>
          </a:p>
        </p:txBody>
      </p:sp>
    </p:spTree>
    <p:extLst>
      <p:ext uri="{BB962C8B-B14F-4D97-AF65-F5344CB8AC3E}">
        <p14:creationId xmlns:p14="http://schemas.microsoft.com/office/powerpoint/2010/main" val="29676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you probably already have metadata in some form. You just may not recognize it as such. For instance, among your work records, you certainly have notebooks stuffed with color-coded pages or assorted keys to your data stored on your computer. Perhaps the most common form of metadata that you may already have is a file folder filled with notes on your data sources and the procedures that you used to build your data. However, unless you’ve been unusually diligent, your information is probably not organized so that a stranger could stroll into your office at any time, and read and understand it easily.</a:t>
            </a:r>
          </a:p>
          <a:p>
            <a:endParaRPr lang="en-US" dirty="0"/>
          </a:p>
          <a:p>
            <a:r>
              <a:rPr lang="en-US" dirty="0"/>
              <a:t>Start at the beginning of the project and continue throughout data collection &amp; analysis</a:t>
            </a:r>
          </a:p>
          <a:p>
            <a:pPr lvl="1"/>
            <a:r>
              <a:rPr lang="en-US" dirty="0"/>
              <a:t>Why you are collecting data</a:t>
            </a:r>
          </a:p>
          <a:p>
            <a:pPr lvl="1"/>
            <a:r>
              <a:rPr lang="en-US" dirty="0"/>
              <a:t>Exact details of methods of collecting &amp; analyzing</a:t>
            </a:r>
          </a:p>
          <a:p>
            <a:pPr lvl="1"/>
            <a:r>
              <a:rPr lang="en-US" dirty="0"/>
              <a:t>Good for </a:t>
            </a:r>
            <a:r>
              <a:rPr lang="en-US" dirty="0" err="1"/>
              <a:t>reproducability</a:t>
            </a:r>
            <a:r>
              <a:rPr lang="en-US" dirty="0"/>
              <a:t>. Some of the issues include reproducibility of science that you can go back when questioned or when updating your results, and reproduce the algorithms. </a:t>
            </a:r>
          </a:p>
          <a:p>
            <a:pPr lvl="1"/>
            <a:endParaRPr lang="en-US" dirty="0"/>
          </a:p>
          <a:p>
            <a:pPr lvl="1"/>
            <a:r>
              <a:rPr lang="en-US" dirty="0"/>
              <a:t>There’s also efficiencies in how the science is done. If you have to spend a lot of time figuring out what was done last time you are losing some efficiencies in reproducing those results or updating analysis. </a:t>
            </a:r>
          </a:p>
          <a:p>
            <a:pPr lvl="1"/>
            <a:endParaRPr lang="en-US" dirty="0"/>
          </a:p>
          <a:p>
            <a:pPr lvl="1"/>
            <a:r>
              <a:rPr lang="en-US" dirty="0"/>
              <a:t>Along the line of those efficiencies is sharing across groups. Much of the work we do nowadays is collaborative, involves more than one agency or university or partner and if you can document the data and the analysis it helps to share the information and have everyone in that collaborative team understand what’s being done. </a:t>
            </a:r>
          </a:p>
          <a:p>
            <a:pPr lvl="1"/>
            <a:endParaRPr lang="en-US" dirty="0"/>
          </a:p>
          <a:p>
            <a:pPr lvl="1"/>
            <a:r>
              <a:rPr lang="en-US" dirty="0"/>
              <a:t>We also, like documenting the data and the analysis create a provenance that gives a full history of when the project was started how the analysis was done and how the final results were completed. </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E6928FC6-FEAF-7449-BA80-B79A981D95EB}" type="slidenum">
              <a:rPr lang="en-US" smtClean="0"/>
              <a:t>52</a:t>
            </a:fld>
            <a:endParaRPr lang="en-US"/>
          </a:p>
        </p:txBody>
      </p:sp>
    </p:spTree>
    <p:extLst>
      <p:ext uri="{BB962C8B-B14F-4D97-AF65-F5344CB8AC3E}">
        <p14:creationId xmlns:p14="http://schemas.microsoft.com/office/powerpoint/2010/main" val="355553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1"/>
            <a:r>
              <a:rPr lang="en-US" dirty="0"/>
              <a:t>Storing data in recommended formats with detailed documentation will allow your data to be easily read many years into the future.</a:t>
            </a:r>
          </a:p>
          <a:p>
            <a:pPr lvl="1"/>
            <a:endParaRPr lang="en-US" dirty="0"/>
          </a:p>
          <a:p>
            <a:pPr lvl="1"/>
            <a:r>
              <a:rPr lang="en-US" dirty="0"/>
              <a:t>Spreadsheets are widely used for simple analyses</a:t>
            </a:r>
          </a:p>
          <a:p>
            <a:pPr lvl="2"/>
            <a:r>
              <a:rPr lang="en-US" dirty="0"/>
              <a:t>But they have poor archival qualities </a:t>
            </a:r>
          </a:p>
          <a:p>
            <a:pPr lvl="3"/>
            <a:r>
              <a:rPr lang="en-US" dirty="0"/>
              <a:t>Different versions over time are not compatible</a:t>
            </a:r>
          </a:p>
          <a:p>
            <a:pPr lvl="3"/>
            <a:r>
              <a:rPr lang="en-US" dirty="0"/>
              <a:t>Formulas are hard to capture or display</a:t>
            </a:r>
          </a:p>
          <a:p>
            <a:pPr defTabSz="897301">
              <a:defRPr/>
            </a:pPr>
            <a:endParaRPr lang="en-US" baseline="0" dirty="0"/>
          </a:p>
          <a:p>
            <a:pPr defTabSz="897301">
              <a:defRPr/>
            </a:pPr>
            <a:r>
              <a:rPr lang="en-US" baseline="0" dirty="0"/>
              <a:t>Plan what type of data you will be collecting. Want to choose a file format that can be read well into the future and is independent of software changes.</a:t>
            </a:r>
          </a:p>
          <a:p>
            <a:pPr defTabSz="897301">
              <a:defRPr/>
            </a:pPr>
            <a:endParaRPr lang="en-US" baseline="0" dirty="0"/>
          </a:p>
          <a:p>
            <a:pPr defTabSz="897301">
              <a:defRPr/>
            </a:pPr>
            <a:r>
              <a:rPr lang="en-US" baseline="0" dirty="0"/>
              <a:t>These are formats more likely to be accessible in the future. </a:t>
            </a:r>
          </a:p>
          <a:p>
            <a:pPr defTabSz="897301">
              <a:defRPr/>
            </a:pPr>
            <a:r>
              <a:rPr lang="en-US" baseline="0" dirty="0"/>
              <a:t>to replace old media, maintaining devices that can still read the proprietary formats or media type</a:t>
            </a:r>
          </a:p>
          <a:p>
            <a:pPr defTabSz="897301">
              <a:defRPr/>
            </a:pPr>
            <a:endParaRPr lang="en-US" dirty="0"/>
          </a:p>
          <a:p>
            <a:pPr defTabSz="897301">
              <a:defRPr/>
            </a:pPr>
            <a:r>
              <a:rPr lang="en-US" dirty="0"/>
              <a:t>Format of the</a:t>
            </a:r>
            <a:r>
              <a:rPr lang="en-US" baseline="0" dirty="0"/>
              <a:t> file is a major factor in the ability to use the data in the future. </a:t>
            </a:r>
            <a:r>
              <a:rPr lang="en-US" dirty="0"/>
              <a:t>As technology changes,</a:t>
            </a:r>
            <a:r>
              <a:rPr lang="en-US" baseline="0" dirty="0"/>
              <a:t> plan for software and hardware obsolescence. </a:t>
            </a:r>
            <a:endParaRPr lang="en-US" dirty="0"/>
          </a:p>
          <a:p>
            <a:endParaRPr lang="en-US" dirty="0"/>
          </a:p>
          <a:p>
            <a:r>
              <a:rPr lang="en-US" dirty="0"/>
              <a:t>System files</a:t>
            </a:r>
            <a:r>
              <a:rPr lang="en-US" baseline="0" dirty="0"/>
              <a:t> (SAS, SPSS) are compact and efficient, but not very portable. Use software to “export” data to a portable (or transport) file. </a:t>
            </a:r>
          </a:p>
          <a:p>
            <a:endParaRPr lang="en-US" baseline="0" dirty="0"/>
          </a:p>
          <a:p>
            <a:r>
              <a:rPr lang="en-US" baseline="0" dirty="0"/>
              <a:t>Convert proprietary formats to non-proprietary. Check for data errors in conversion.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9429DC7-8DF4-40E3-BB01-EB31A577F070}" type="slidenum">
              <a:rPr lang="en-US" smtClean="0"/>
              <a:pPr/>
              <a:t>53</a:t>
            </a:fld>
            <a:endParaRPr lang="en-US"/>
          </a:p>
        </p:txBody>
      </p:sp>
    </p:spTree>
    <p:extLst>
      <p:ext uri="{BB962C8B-B14F-4D97-AF65-F5344CB8AC3E}">
        <p14:creationId xmlns:p14="http://schemas.microsoft.com/office/powerpoint/2010/main" val="138747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Remember create spreadsheet so it can be automated</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Date/Time standards, Geospatial </a:t>
            </a:r>
            <a:r>
              <a:rPr lang="en-US" baseline="0" dirty="0" err="1"/>
              <a:t>coords</a:t>
            </a:r>
            <a:r>
              <a:rPr lang="en-US" baseline="0" dirty="0"/>
              <a:t>, Species, other standards from discipline</a:t>
            </a:r>
          </a:p>
          <a:p>
            <a:pPr marL="228600" indent="-228600">
              <a:buFont typeface="+mj-lt"/>
              <a:buAutoNum type="arabicPeriod"/>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Descriptive File Names – File names can help id what’ inside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indent="-228600">
              <a:buFont typeface="+mj-lt"/>
              <a:buAutoNum type="arabicPeriod"/>
            </a:pPr>
            <a:r>
              <a:rPr lang="en-US" dirty="0"/>
              <a:t>Quality Assurance – when planning</a:t>
            </a:r>
            <a:r>
              <a:rPr lang="en-US" baseline="0" dirty="0"/>
              <a:t> on data entry can “program” data checks in forms (Access and Excel), create pick lists (codes), missing data values</a:t>
            </a:r>
          </a:p>
          <a:p>
            <a:pPr marL="228600" indent="-228600">
              <a:buFont typeface="+mj-lt"/>
              <a:buAutoNum type="arabicPeriod"/>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Make it easier to replicate data transformation, can be documented</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Document EVERYTHING, dataset details, database details, collection notes – conditions, You will not remember everything 20 years from now! What someone would need to know about your data to use it.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p>
          <a:p>
            <a:pPr marL="228600" indent="-228600">
              <a:buFont typeface="+mj-lt"/>
              <a:buAutoNum type="arabicPeriod"/>
            </a:pPr>
            <a:r>
              <a:rPr lang="en-US" baseline="0" dirty="0"/>
              <a:t>Stable File Formats – easier if all files were same format, also knowing what formats are better in the long-term</a:t>
            </a:r>
          </a:p>
          <a:p>
            <a:pPr marL="228600" indent="-228600">
              <a:buFont typeface="+mj-lt"/>
              <a:buNone/>
            </a:pPr>
            <a:endParaRPr lang="en-US" baseline="0" dirty="0"/>
          </a:p>
          <a:p>
            <a:pPr marL="228600" indent="-228600">
              <a:buFont typeface="+mj-lt"/>
              <a:buNone/>
            </a:pPr>
            <a:endParaRPr lang="en-US" baseline="0" dirty="0"/>
          </a:p>
        </p:txBody>
      </p:sp>
      <p:sp>
        <p:nvSpPr>
          <p:cNvPr id="4" name="Slide Number Placeholder 3"/>
          <p:cNvSpPr>
            <a:spLocks noGrp="1"/>
          </p:cNvSpPr>
          <p:nvPr>
            <p:ph type="sldNum" sz="quarter" idx="10"/>
          </p:nvPr>
        </p:nvSpPr>
        <p:spPr/>
        <p:txBody>
          <a:bodyPr/>
          <a:lstStyle/>
          <a:p>
            <a:fld id="{DE0CD49F-B306-4CDA-8EC1-495122B9F907}" type="slidenum">
              <a:rPr lang="en-US" smtClean="0"/>
              <a:pPr/>
              <a:t>54</a:t>
            </a:fld>
            <a:endParaRPr lang="en-US"/>
          </a:p>
        </p:txBody>
      </p:sp>
    </p:spTree>
    <p:extLst>
      <p:ext uri="{BB962C8B-B14F-4D97-AF65-F5344CB8AC3E}">
        <p14:creationId xmlns:p14="http://schemas.microsoft.com/office/powerpoint/2010/main" val="25141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1F4CF8-4AAC-774A-9E4C-4377568AAB02}"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21632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F4CF8-4AAC-774A-9E4C-4377568AAB02}"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186513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F4CF8-4AAC-774A-9E4C-4377568AAB02}"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122061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60392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XCELERATE slide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539750" y="44624"/>
            <a:ext cx="8153399" cy="64770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200" b="1" i="0" u="none" strike="noStrike" cap="none">
                <a:solidFill>
                  <a:srgbClr val="F17733"/>
                </a:solidFill>
                <a:latin typeface="Corbel" panose="020B0503020204020204" pitchFamily="34" charset="0"/>
                <a:ea typeface="Corbel" panose="020B0503020204020204" pitchFamily="34" charset="0"/>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l" rtl="0">
              <a:spcBef>
                <a:spcPts val="0"/>
              </a:spcBef>
              <a:spcAft>
                <a:spcPts val="0"/>
              </a:spcAft>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chemeClr val="accent1"/>
                </a:solidFill>
                <a:latin typeface="Arial"/>
                <a:ea typeface="Arial"/>
                <a:cs typeface="Arial"/>
                <a:sym typeface="Arial"/>
              </a:defRPr>
            </a:lvl9pPr>
          </a:lstStyle>
          <a:p>
            <a:endParaRPr dirty="0"/>
          </a:p>
        </p:txBody>
      </p:sp>
      <p:sp>
        <p:nvSpPr>
          <p:cNvPr id="33" name="Shape 33"/>
          <p:cNvSpPr txBox="1">
            <a:spLocks noGrp="1"/>
          </p:cNvSpPr>
          <p:nvPr>
            <p:ph type="body" idx="1"/>
          </p:nvPr>
        </p:nvSpPr>
        <p:spPr>
          <a:xfrm>
            <a:off x="533400" y="1525587"/>
            <a:ext cx="8153399" cy="4351336"/>
          </a:xfrm>
          <a:prstGeom prst="rect">
            <a:avLst/>
          </a:prstGeom>
          <a:noFill/>
          <a:ln>
            <a:noFill/>
          </a:ln>
        </p:spPr>
        <p:txBody>
          <a:bodyPr lIns="91425" tIns="91425" rIns="91425" bIns="91425" anchor="t" anchorCtr="0"/>
          <a:lstStyle>
            <a:lvl1pPr marL="538163" marR="0" lvl="0" indent="-358775" algn="l" rtl="0">
              <a:spcBef>
                <a:spcPts val="480"/>
              </a:spcBef>
              <a:spcAft>
                <a:spcPts val="600"/>
              </a:spcAft>
              <a:buClr>
                <a:srgbClr val="F17733"/>
              </a:buClr>
              <a:buSzPct val="100000"/>
              <a:buFont typeface="Calibri"/>
              <a:buChar char="•"/>
              <a:defRPr sz="2400" b="0" i="0" u="none" strike="noStrike" cap="none">
                <a:solidFill>
                  <a:srgbClr val="2F5897"/>
                </a:solidFill>
                <a:latin typeface="Corbel" panose="020B0503020204020204" pitchFamily="34" charset="0"/>
                <a:ea typeface="Corbel" panose="020B0503020204020204" pitchFamily="34" charset="0"/>
                <a:cs typeface="Calibri"/>
                <a:sym typeface="Calibri"/>
              </a:defRPr>
            </a:lvl1pPr>
            <a:lvl2pPr marL="742950" marR="0" lvl="1" indent="-158750" algn="l" rtl="0">
              <a:spcBef>
                <a:spcPts val="400"/>
              </a:spcBef>
              <a:spcAft>
                <a:spcPts val="600"/>
              </a:spcAft>
              <a:buClr>
                <a:schemeClr val="accent1"/>
              </a:buClr>
              <a:buSzPct val="100000"/>
              <a:buFont typeface="Times New Roman"/>
              <a:buChar char="•"/>
              <a:defRPr sz="20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600"/>
              </a:spcAft>
              <a:buClr>
                <a:schemeClr val="accent1"/>
              </a:buClr>
              <a:buSzPct val="100000"/>
              <a:buFont typeface="Times New Roman"/>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600"/>
              </a:spcAft>
              <a:buClr>
                <a:schemeClr val="accent1"/>
              </a:buClr>
              <a:buSzPct val="100000"/>
              <a:buFont typeface="Times New Roman"/>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600"/>
              </a:spcAft>
              <a:buClr>
                <a:schemeClr val="accent1"/>
              </a:buClr>
              <a:buSzPct val="100000"/>
              <a:buFont typeface="Times New Roman"/>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accent1"/>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accent1"/>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accent1"/>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accent1"/>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dirty="0"/>
          </a:p>
        </p:txBody>
      </p:sp>
      <p:sp>
        <p:nvSpPr>
          <p:cNvPr id="3" name="Text Placeholder 2">
            <a:extLst>
              <a:ext uri="{FF2B5EF4-FFF2-40B4-BE49-F238E27FC236}">
                <a16:creationId xmlns:a16="http://schemas.microsoft.com/office/drawing/2014/main" id="{30B686D4-2ABA-49DF-8FD8-0DEEC9A61B4E}"/>
              </a:ext>
            </a:extLst>
          </p:cNvPr>
          <p:cNvSpPr>
            <a:spLocks noGrp="1"/>
          </p:cNvSpPr>
          <p:nvPr>
            <p:ph type="body" sz="quarter" idx="10" hasCustomPrompt="1"/>
          </p:nvPr>
        </p:nvSpPr>
        <p:spPr>
          <a:xfrm>
            <a:off x="1259632" y="588385"/>
            <a:ext cx="7145485" cy="392343"/>
          </a:xfrm>
          <a:prstGeom prst="rect">
            <a:avLst/>
          </a:prstGeom>
        </p:spPr>
        <p:txBody>
          <a:bodyPr/>
          <a:lstStyle>
            <a:lvl1pPr>
              <a:defRPr sz="2400" b="0">
                <a:solidFill>
                  <a:srgbClr val="F17733"/>
                </a:solidFill>
                <a:latin typeface="Corbel" panose="020B0503020204020204" pitchFamily="34" charset="0"/>
              </a:defRPr>
            </a:lvl1pPr>
          </a:lstStyle>
          <a:p>
            <a:pPr lvl="0"/>
            <a:r>
              <a:rPr lang="en-US" dirty="0"/>
              <a:t>— This is fine. </a:t>
            </a:r>
            <a:endParaRPr lang="fr-LU" dirty="0"/>
          </a:p>
        </p:txBody>
      </p:sp>
    </p:spTree>
    <p:extLst>
      <p:ext uri="{BB962C8B-B14F-4D97-AF65-F5344CB8AC3E}">
        <p14:creationId xmlns:p14="http://schemas.microsoft.com/office/powerpoint/2010/main" val="1279210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165" name="Shape 165"/>
          <p:cNvSpPr>
            <a:spLocks noGrp="1"/>
          </p:cNvSpPr>
          <p:nvPr>
            <p:ph type="sldNum" sz="quarter" idx="2"/>
          </p:nvPr>
        </p:nvSpPr>
        <p:spPr>
          <a:xfrm>
            <a:off x="6553200" y="6172200"/>
            <a:ext cx="2133600" cy="368301"/>
          </a:xfrm>
          <a:prstGeom prst="rect">
            <a:avLst/>
          </a:prstGeom>
        </p:spPr>
        <p:txBody>
          <a:bodyPr anchor="ctr"/>
          <a:lstStyle>
            <a:lvl1pPr defTabSz="457200">
              <a:defRPr>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554166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F4CF8-4AAC-774A-9E4C-4377568AAB02}"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200832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1F4CF8-4AAC-774A-9E4C-4377568AAB02}"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25155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1F4CF8-4AAC-774A-9E4C-4377568AAB02}"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80934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F4CF8-4AAC-774A-9E4C-4377568AAB02}" type="datetimeFigureOut">
              <a:rPr lang="en-US" smtClean="0"/>
              <a:t>10/9/18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86404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1F4CF8-4AAC-774A-9E4C-4377568AAB02}" type="datetimeFigureOut">
              <a:rPr lang="en-US" smtClean="0"/>
              <a:t>10/9/18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267815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F4CF8-4AAC-774A-9E4C-4377568AAB02}" type="datetimeFigureOut">
              <a:rPr lang="en-US" smtClean="0"/>
              <a:t>10/9/18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230131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F4CF8-4AAC-774A-9E4C-4377568AAB02}"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63928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F4CF8-4AAC-774A-9E4C-4377568AAB02}"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43F4-E711-B441-8CF9-7D1373685A0D}" type="slidenum">
              <a:rPr lang="en-US" smtClean="0"/>
              <a:t>‹#›</a:t>
            </a:fld>
            <a:endParaRPr lang="en-US"/>
          </a:p>
        </p:txBody>
      </p:sp>
    </p:spTree>
    <p:extLst>
      <p:ext uri="{BB962C8B-B14F-4D97-AF65-F5344CB8AC3E}">
        <p14:creationId xmlns:p14="http://schemas.microsoft.com/office/powerpoint/2010/main" val="126171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F4CF8-4AAC-774A-9E4C-4377568AAB02}" type="datetimeFigureOut">
              <a:rPr lang="en-US" smtClean="0"/>
              <a:t>10/9/18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043F4-E711-B441-8CF9-7D1373685A0D}" type="slidenum">
              <a:rPr lang="en-US" smtClean="0"/>
              <a:t>‹#›</a:t>
            </a:fld>
            <a:endParaRPr lang="en-US"/>
          </a:p>
        </p:txBody>
      </p:sp>
    </p:spTree>
    <p:extLst>
      <p:ext uri="{BB962C8B-B14F-4D97-AF65-F5344CB8AC3E}">
        <p14:creationId xmlns:p14="http://schemas.microsoft.com/office/powerpoint/2010/main" val="3524129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b="1" kern="1200">
          <a:solidFill>
            <a:schemeClr val="tx2"/>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dmp.fairdata.solutions/" TargetMode="External"/><Relationship Id="rId2" Type="http://schemas.openxmlformats.org/officeDocument/2006/relationships/hyperlink" Target="https://dmponline.dcc.ac.uk/"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epilepsygenetics.net/" TargetMode="Externa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72E1-E112-1847-9E48-4F6CA34792C0}"/>
              </a:ext>
            </a:extLst>
          </p:cNvPr>
          <p:cNvSpPr>
            <a:spLocks noGrp="1"/>
          </p:cNvSpPr>
          <p:nvPr>
            <p:ph type="ctrTitle"/>
          </p:nvPr>
        </p:nvSpPr>
        <p:spPr/>
        <p:txBody>
          <a:bodyPr>
            <a:normAutofit fontScale="90000"/>
          </a:bodyPr>
          <a:lstStyle/>
          <a:p>
            <a:r>
              <a:rPr lang="en-US" dirty="0"/>
              <a:t>Data management, data stewardship,</a:t>
            </a:r>
            <a:br>
              <a:rPr lang="en-US" dirty="0"/>
            </a:br>
            <a:r>
              <a:rPr lang="en-US" dirty="0"/>
              <a:t>data data data</a:t>
            </a:r>
          </a:p>
        </p:txBody>
      </p:sp>
      <p:sp>
        <p:nvSpPr>
          <p:cNvPr id="3" name="Subtitle 2">
            <a:extLst>
              <a:ext uri="{FF2B5EF4-FFF2-40B4-BE49-F238E27FC236}">
                <a16:creationId xmlns:a16="http://schemas.microsoft.com/office/drawing/2014/main" id="{021E4A70-1D0B-2347-8373-9919CE3ED4FD}"/>
              </a:ext>
            </a:extLst>
          </p:cNvPr>
          <p:cNvSpPr>
            <a:spLocks noGrp="1"/>
          </p:cNvSpPr>
          <p:nvPr>
            <p:ph type="subTitle" idx="1"/>
          </p:nvPr>
        </p:nvSpPr>
        <p:spPr/>
        <p:txBody>
          <a:bodyPr/>
          <a:lstStyle/>
          <a:p>
            <a:r>
              <a:rPr lang="en-US" dirty="0"/>
              <a:t>Roland Krause</a:t>
            </a:r>
          </a:p>
        </p:txBody>
      </p:sp>
    </p:spTree>
    <p:extLst>
      <p:ext uri="{BB962C8B-B14F-4D97-AF65-F5344CB8AC3E}">
        <p14:creationId xmlns:p14="http://schemas.microsoft.com/office/powerpoint/2010/main" val="4003165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7C9E-DD68-0A40-B6C5-AE1F04625C01}"/>
              </a:ext>
            </a:extLst>
          </p:cNvPr>
          <p:cNvSpPr>
            <a:spLocks noGrp="1"/>
          </p:cNvSpPr>
          <p:nvPr>
            <p:ph type="title"/>
          </p:nvPr>
        </p:nvSpPr>
        <p:spPr/>
        <p:txBody>
          <a:bodyPr/>
          <a:lstStyle/>
          <a:p>
            <a:r>
              <a:rPr lang="en-US" dirty="0"/>
              <a:t>Findable</a:t>
            </a:r>
          </a:p>
        </p:txBody>
      </p:sp>
      <p:sp>
        <p:nvSpPr>
          <p:cNvPr id="3" name="Text Placeholder 2">
            <a:extLst>
              <a:ext uri="{FF2B5EF4-FFF2-40B4-BE49-F238E27FC236}">
                <a16:creationId xmlns:a16="http://schemas.microsoft.com/office/drawing/2014/main" id="{4DB799FB-B9E6-944A-96AA-040C8ACBA6F7}"/>
              </a:ext>
            </a:extLst>
          </p:cNvPr>
          <p:cNvSpPr>
            <a:spLocks noGrp="1"/>
          </p:cNvSpPr>
          <p:nvPr>
            <p:ph type="body" idx="1"/>
          </p:nvPr>
        </p:nvSpPr>
        <p:spPr/>
        <p:txBody>
          <a:bodyPr/>
          <a:lstStyle/>
          <a:p>
            <a:r>
              <a:rPr lang="en-US" sz="2000" dirty="0"/>
              <a:t>F1	- (meta)data are assigned a </a:t>
            </a:r>
            <a:br>
              <a:rPr lang="en-US" sz="2000" dirty="0"/>
            </a:br>
            <a:r>
              <a:rPr lang="en-US" sz="2000" dirty="0"/>
              <a:t>globally unique and persistent </a:t>
            </a:r>
            <a:br>
              <a:rPr lang="en-US" sz="2000" dirty="0"/>
            </a:br>
            <a:r>
              <a:rPr lang="en-US" sz="2000" dirty="0"/>
              <a:t>identifier</a:t>
            </a:r>
          </a:p>
          <a:p>
            <a:pPr lvl="1"/>
            <a:r>
              <a:rPr lang="en-US" sz="1800" dirty="0"/>
              <a:t>Computer-accessible global, unique persistent identifiers (PID)</a:t>
            </a:r>
          </a:p>
          <a:p>
            <a:r>
              <a:rPr lang="en-US" sz="2000" dirty="0"/>
              <a:t>F2	- data are described with rich metadata</a:t>
            </a:r>
          </a:p>
          <a:p>
            <a:pPr lvl="1"/>
            <a:r>
              <a:rPr lang="en-US" sz="1800" dirty="0"/>
              <a:t>Discoverable by humans</a:t>
            </a:r>
          </a:p>
          <a:p>
            <a:r>
              <a:rPr lang="en-US" sz="2000" dirty="0"/>
              <a:t>F3	- metadata clearly and explicitly include the identifier of the data it describes</a:t>
            </a:r>
          </a:p>
          <a:p>
            <a:pPr lvl="1"/>
            <a:r>
              <a:rPr lang="en-US" sz="1800" dirty="0"/>
              <a:t>Verify correct identification of resource requested</a:t>
            </a:r>
          </a:p>
          <a:p>
            <a:r>
              <a:rPr lang="en-US" sz="2000" dirty="0"/>
              <a:t>F4	- (meta)data are registered or indexed in a searchable resource</a:t>
            </a:r>
          </a:p>
          <a:p>
            <a:pPr lvl="1"/>
            <a:r>
              <a:rPr lang="en-US" sz="1800" dirty="0"/>
              <a:t>From lab note books to search engines</a:t>
            </a:r>
          </a:p>
        </p:txBody>
      </p:sp>
      <p:sp>
        <p:nvSpPr>
          <p:cNvPr id="4" name="Text Placeholder 3">
            <a:extLst>
              <a:ext uri="{FF2B5EF4-FFF2-40B4-BE49-F238E27FC236}">
                <a16:creationId xmlns:a16="http://schemas.microsoft.com/office/drawing/2014/main" id="{10EDEC3F-AD42-DA4F-87B6-3811FC077D3A}"/>
              </a:ext>
            </a:extLst>
          </p:cNvPr>
          <p:cNvSpPr>
            <a:spLocks noGrp="1"/>
          </p:cNvSpPr>
          <p:nvPr>
            <p:ph type="body" sz="quarter" idx="10"/>
          </p:nvPr>
        </p:nvSpPr>
        <p:spPr/>
        <p:txBody>
          <a:bodyPr>
            <a:normAutofit lnSpcReduction="10000"/>
          </a:bodyPr>
          <a:lstStyle/>
          <a:p>
            <a:r>
              <a:rPr lang="en-US" dirty="0"/>
              <a:t>— for computers and humans</a:t>
            </a:r>
          </a:p>
        </p:txBody>
      </p:sp>
      <p:pic>
        <p:nvPicPr>
          <p:cNvPr id="9" name="Picture 8">
            <a:extLst>
              <a:ext uri="{FF2B5EF4-FFF2-40B4-BE49-F238E27FC236}">
                <a16:creationId xmlns:a16="http://schemas.microsoft.com/office/drawing/2014/main" id="{0FC6890E-C2FD-4F4B-88FB-9568DEE6F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4128" y="116632"/>
            <a:ext cx="3240360" cy="243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172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E222-BFED-2C46-B1B9-E8299249ADE3}"/>
              </a:ext>
            </a:extLst>
          </p:cNvPr>
          <p:cNvSpPr>
            <a:spLocks noGrp="1"/>
          </p:cNvSpPr>
          <p:nvPr>
            <p:ph type="title"/>
          </p:nvPr>
        </p:nvSpPr>
        <p:spPr/>
        <p:txBody>
          <a:bodyPr/>
          <a:lstStyle/>
          <a:p>
            <a:r>
              <a:rPr lang="en-US" dirty="0"/>
              <a:t>Accessible</a:t>
            </a:r>
          </a:p>
        </p:txBody>
      </p:sp>
      <p:sp>
        <p:nvSpPr>
          <p:cNvPr id="3" name="Text Placeholder 2">
            <a:extLst>
              <a:ext uri="{FF2B5EF4-FFF2-40B4-BE49-F238E27FC236}">
                <a16:creationId xmlns:a16="http://schemas.microsoft.com/office/drawing/2014/main" id="{08939022-1319-B14D-A9C2-23183233C576}"/>
              </a:ext>
            </a:extLst>
          </p:cNvPr>
          <p:cNvSpPr>
            <a:spLocks noGrp="1"/>
          </p:cNvSpPr>
          <p:nvPr>
            <p:ph type="body" idx="1"/>
          </p:nvPr>
        </p:nvSpPr>
        <p:spPr/>
        <p:txBody>
          <a:bodyPr>
            <a:normAutofit lnSpcReduction="10000"/>
          </a:bodyPr>
          <a:lstStyle/>
          <a:p>
            <a:r>
              <a:rPr lang="en-US" dirty="0"/>
              <a:t>A1	 - (meta)data are retrievable by </a:t>
            </a:r>
            <a:br>
              <a:rPr lang="en-US" dirty="0"/>
            </a:br>
            <a:r>
              <a:rPr lang="en-US" dirty="0"/>
              <a:t>their identifier using a standardized</a:t>
            </a:r>
            <a:br>
              <a:rPr lang="en-US" dirty="0"/>
            </a:br>
            <a:r>
              <a:rPr lang="en-US" dirty="0"/>
              <a:t> communications protocol</a:t>
            </a:r>
          </a:p>
          <a:p>
            <a:pPr lvl="1"/>
            <a:r>
              <a:rPr lang="en-US" dirty="0"/>
              <a:t>HTTP is a standardized communications protocol</a:t>
            </a:r>
          </a:p>
          <a:p>
            <a:r>
              <a:rPr lang="en-US" dirty="0"/>
              <a:t>A1.1 - the protocol is open, free, and universally implementable</a:t>
            </a:r>
          </a:p>
          <a:p>
            <a:r>
              <a:rPr lang="en-US" dirty="0"/>
              <a:t>A1.2 - the protocol allows for an authentication and authorization procedure, where necessary</a:t>
            </a:r>
          </a:p>
          <a:p>
            <a:pPr lvl="1"/>
            <a:r>
              <a:rPr lang="en-US" dirty="0"/>
              <a:t>Access restrictions apply (see data protection, legal aspects)</a:t>
            </a:r>
          </a:p>
          <a:p>
            <a:r>
              <a:rPr lang="en-US" dirty="0"/>
              <a:t>A2 - metadata are accessible, even when the data are no longer available</a:t>
            </a:r>
          </a:p>
        </p:txBody>
      </p:sp>
      <p:sp>
        <p:nvSpPr>
          <p:cNvPr id="4" name="Text Placeholder 3">
            <a:extLst>
              <a:ext uri="{FF2B5EF4-FFF2-40B4-BE49-F238E27FC236}">
                <a16:creationId xmlns:a16="http://schemas.microsoft.com/office/drawing/2014/main" id="{8A17AA22-1520-434E-A117-775AEF209890}"/>
              </a:ext>
            </a:extLst>
          </p:cNvPr>
          <p:cNvSpPr>
            <a:spLocks noGrp="1"/>
          </p:cNvSpPr>
          <p:nvPr>
            <p:ph type="body" sz="quarter" idx="10"/>
          </p:nvPr>
        </p:nvSpPr>
        <p:spPr/>
        <p:txBody>
          <a:bodyPr>
            <a:normAutofit lnSpcReduction="10000"/>
          </a:bodyPr>
          <a:lstStyle/>
          <a:p>
            <a:endParaRPr lang="en-US" dirty="0"/>
          </a:p>
        </p:txBody>
      </p:sp>
      <p:pic>
        <p:nvPicPr>
          <p:cNvPr id="5" name="Picture 4">
            <a:extLst>
              <a:ext uri="{FF2B5EF4-FFF2-40B4-BE49-F238E27FC236}">
                <a16:creationId xmlns:a16="http://schemas.microsoft.com/office/drawing/2014/main" id="{87C7F306-0BFB-984F-ABF7-E2F7A513F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5358" y="371153"/>
            <a:ext cx="2873620" cy="2210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57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9DB1-F996-5842-ADB1-13DCB45AB905}"/>
              </a:ext>
            </a:extLst>
          </p:cNvPr>
          <p:cNvSpPr>
            <a:spLocks noGrp="1"/>
          </p:cNvSpPr>
          <p:nvPr>
            <p:ph type="title"/>
          </p:nvPr>
        </p:nvSpPr>
        <p:spPr/>
        <p:txBody>
          <a:bodyPr/>
          <a:lstStyle/>
          <a:p>
            <a:r>
              <a:rPr lang="en-US" dirty="0"/>
              <a:t>Interoperable</a:t>
            </a:r>
          </a:p>
        </p:txBody>
      </p:sp>
      <p:sp>
        <p:nvSpPr>
          <p:cNvPr id="3" name="Text Placeholder 2">
            <a:extLst>
              <a:ext uri="{FF2B5EF4-FFF2-40B4-BE49-F238E27FC236}">
                <a16:creationId xmlns:a16="http://schemas.microsoft.com/office/drawing/2014/main" id="{AC96BA73-B4F9-0145-83E5-C2920ABA0970}"/>
              </a:ext>
            </a:extLst>
          </p:cNvPr>
          <p:cNvSpPr>
            <a:spLocks noGrp="1"/>
          </p:cNvSpPr>
          <p:nvPr>
            <p:ph type="body" idx="1"/>
          </p:nvPr>
        </p:nvSpPr>
        <p:spPr>
          <a:xfrm>
            <a:off x="533401" y="1525587"/>
            <a:ext cx="6126832" cy="4351336"/>
          </a:xfrm>
        </p:spPr>
        <p:txBody>
          <a:bodyPr/>
          <a:lstStyle/>
          <a:p>
            <a:r>
              <a:rPr lang="en-US" dirty="0"/>
              <a:t>I1 - (meta)data use a formal, accessible, shared, and broadly applicable language for knowledge representation.</a:t>
            </a:r>
          </a:p>
          <a:p>
            <a:pPr lvl="1"/>
            <a:r>
              <a:rPr lang="en-US" dirty="0"/>
              <a:t>Standard formats</a:t>
            </a:r>
          </a:p>
          <a:p>
            <a:r>
              <a:rPr lang="en-US" dirty="0"/>
              <a:t>I2 - (meta)data use vocabularies that follow FAIR principles</a:t>
            </a:r>
          </a:p>
          <a:p>
            <a:pPr lvl="1"/>
            <a:r>
              <a:rPr lang="en-US" dirty="0"/>
              <a:t>ISA tools</a:t>
            </a:r>
          </a:p>
          <a:p>
            <a:r>
              <a:rPr lang="en-US" dirty="0"/>
              <a:t>I3 - (meta)data include qualified references to other (meta)data</a:t>
            </a:r>
          </a:p>
          <a:p>
            <a:pPr lvl="1"/>
            <a:r>
              <a:rPr lang="en-US" dirty="0"/>
              <a:t>Links to </a:t>
            </a:r>
            <a:r>
              <a:rPr lang="en-US" dirty="0" err="1"/>
              <a:t>Uniprot</a:t>
            </a:r>
            <a:r>
              <a:rPr lang="en-US" dirty="0"/>
              <a:t> or citations via </a:t>
            </a:r>
            <a:r>
              <a:rPr lang="en-US"/>
              <a:t>doi</a:t>
            </a:r>
            <a:endParaRPr lang="en-US" dirty="0"/>
          </a:p>
        </p:txBody>
      </p:sp>
      <p:sp>
        <p:nvSpPr>
          <p:cNvPr id="4" name="Text Placeholder 3">
            <a:extLst>
              <a:ext uri="{FF2B5EF4-FFF2-40B4-BE49-F238E27FC236}">
                <a16:creationId xmlns:a16="http://schemas.microsoft.com/office/drawing/2014/main" id="{6946D582-36E4-9949-A1D5-2807F4AC1014}"/>
              </a:ext>
            </a:extLst>
          </p:cNvPr>
          <p:cNvSpPr>
            <a:spLocks noGrp="1"/>
          </p:cNvSpPr>
          <p:nvPr>
            <p:ph type="body" sz="quarter" idx="10"/>
          </p:nvPr>
        </p:nvSpPr>
        <p:spPr/>
        <p:txBody>
          <a:bodyPr>
            <a:normAutofit lnSpcReduction="10000"/>
          </a:bodyPr>
          <a:lstStyle/>
          <a:p>
            <a:r>
              <a:rPr lang="en-US" dirty="0"/>
              <a:t>For your collaborators</a:t>
            </a:r>
          </a:p>
        </p:txBody>
      </p:sp>
      <p:pic>
        <p:nvPicPr>
          <p:cNvPr id="7" name="Picture 6">
            <a:extLst>
              <a:ext uri="{FF2B5EF4-FFF2-40B4-BE49-F238E27FC236}">
                <a16:creationId xmlns:a16="http://schemas.microsoft.com/office/drawing/2014/main" id="{FD5C164A-0ED7-6C48-B09D-643E52E1A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147" y="564788"/>
            <a:ext cx="2525852" cy="5445224"/>
          </a:xfrm>
          <a:prstGeom prst="rect">
            <a:avLst/>
          </a:prstGeom>
        </p:spPr>
      </p:pic>
    </p:spTree>
    <p:extLst>
      <p:ext uri="{BB962C8B-B14F-4D97-AF65-F5344CB8AC3E}">
        <p14:creationId xmlns:p14="http://schemas.microsoft.com/office/powerpoint/2010/main" val="170225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08E4-DADF-9F4D-8D1E-C987D7C2F942}"/>
              </a:ext>
            </a:extLst>
          </p:cNvPr>
          <p:cNvSpPr>
            <a:spLocks noGrp="1"/>
          </p:cNvSpPr>
          <p:nvPr>
            <p:ph type="title"/>
          </p:nvPr>
        </p:nvSpPr>
        <p:spPr/>
        <p:txBody>
          <a:bodyPr/>
          <a:lstStyle/>
          <a:p>
            <a:r>
              <a:rPr lang="en-US" dirty="0"/>
              <a:t>Reusable</a:t>
            </a:r>
          </a:p>
        </p:txBody>
      </p:sp>
      <p:sp>
        <p:nvSpPr>
          <p:cNvPr id="3" name="Text Placeholder 2">
            <a:extLst>
              <a:ext uri="{FF2B5EF4-FFF2-40B4-BE49-F238E27FC236}">
                <a16:creationId xmlns:a16="http://schemas.microsoft.com/office/drawing/2014/main" id="{4EE44918-484A-6E4C-A5E4-3AF48AA22ACC}"/>
              </a:ext>
            </a:extLst>
          </p:cNvPr>
          <p:cNvSpPr>
            <a:spLocks noGrp="1"/>
          </p:cNvSpPr>
          <p:nvPr>
            <p:ph type="body" idx="1"/>
          </p:nvPr>
        </p:nvSpPr>
        <p:spPr/>
        <p:txBody>
          <a:bodyPr/>
          <a:lstStyle/>
          <a:p>
            <a:r>
              <a:rPr lang="en-US" sz="2000" dirty="0"/>
              <a:t>R1	 - meta(data) are richly described with a plurality of accurate and relevant attributes</a:t>
            </a:r>
          </a:p>
          <a:p>
            <a:pPr lvl="1"/>
            <a:r>
              <a:rPr lang="en-US" sz="1800" dirty="0"/>
              <a:t>Minimal definitions for data formats</a:t>
            </a:r>
          </a:p>
          <a:p>
            <a:r>
              <a:rPr lang="en-US" sz="2000" dirty="0"/>
              <a:t>R1.1 - (meta)data are released with a clear and accessible data usage license</a:t>
            </a:r>
          </a:p>
          <a:p>
            <a:pPr lvl="1"/>
            <a:r>
              <a:rPr lang="en-US" sz="1800" dirty="0"/>
              <a:t>Creative Commons licenses</a:t>
            </a:r>
          </a:p>
          <a:p>
            <a:r>
              <a:rPr lang="en-US" sz="2000" dirty="0"/>
              <a:t>R1.2 - (meta)data are associated </a:t>
            </a:r>
            <a:br>
              <a:rPr lang="en-US" sz="2000" dirty="0"/>
            </a:br>
            <a:r>
              <a:rPr lang="en-US" sz="2000" dirty="0"/>
              <a:t>with detailed provenance</a:t>
            </a:r>
          </a:p>
          <a:p>
            <a:pPr lvl="1"/>
            <a:r>
              <a:rPr lang="en-US" sz="1800" dirty="0"/>
              <a:t>How data was generated and </a:t>
            </a:r>
            <a:br>
              <a:rPr lang="en-US" sz="1800" dirty="0"/>
            </a:br>
            <a:r>
              <a:rPr lang="en-US" sz="1800" dirty="0"/>
              <a:t>manipulated</a:t>
            </a:r>
          </a:p>
          <a:p>
            <a:r>
              <a:rPr lang="en-US" sz="2000" dirty="0"/>
              <a:t>R1.3 - (meta)data meet domain-</a:t>
            </a:r>
            <a:br>
              <a:rPr lang="en-US" sz="2000" dirty="0"/>
            </a:br>
            <a:r>
              <a:rPr lang="en-US" sz="2000" dirty="0"/>
              <a:t>relevant community standards</a:t>
            </a:r>
          </a:p>
        </p:txBody>
      </p:sp>
      <p:sp>
        <p:nvSpPr>
          <p:cNvPr id="4" name="Text Placeholder 3">
            <a:extLst>
              <a:ext uri="{FF2B5EF4-FFF2-40B4-BE49-F238E27FC236}">
                <a16:creationId xmlns:a16="http://schemas.microsoft.com/office/drawing/2014/main" id="{449A69AF-A5DE-9C47-A805-BD1652CBB265}"/>
              </a:ext>
            </a:extLst>
          </p:cNvPr>
          <p:cNvSpPr>
            <a:spLocks noGrp="1"/>
          </p:cNvSpPr>
          <p:nvPr>
            <p:ph type="body" sz="quarter" idx="10"/>
          </p:nvPr>
        </p:nvSpPr>
        <p:spPr/>
        <p:txBody>
          <a:bodyPr>
            <a:normAutofit lnSpcReduction="10000"/>
          </a:bodyPr>
          <a:lstStyle/>
          <a:p>
            <a:r>
              <a:rPr lang="en-US" dirty="0"/>
              <a:t>First re-use by your future self</a:t>
            </a:r>
          </a:p>
        </p:txBody>
      </p:sp>
      <p:pic>
        <p:nvPicPr>
          <p:cNvPr id="6" name="Picture 5">
            <a:extLst>
              <a:ext uri="{FF2B5EF4-FFF2-40B4-BE49-F238E27FC236}">
                <a16:creationId xmlns:a16="http://schemas.microsoft.com/office/drawing/2014/main" id="{16A1027B-54F2-4247-B6D1-402BD9AEE5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6848" y="3491127"/>
            <a:ext cx="3563888" cy="2375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464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E4A8-4964-0640-B317-776A1504C62C}"/>
              </a:ext>
            </a:extLst>
          </p:cNvPr>
          <p:cNvSpPr>
            <a:spLocks noGrp="1"/>
          </p:cNvSpPr>
          <p:nvPr>
            <p:ph type="title"/>
          </p:nvPr>
        </p:nvSpPr>
        <p:spPr/>
        <p:txBody>
          <a:bodyPr/>
          <a:lstStyle/>
          <a:p>
            <a:r>
              <a:rPr lang="en-US" dirty="0"/>
              <a:t>Issues of data stewardship</a:t>
            </a:r>
          </a:p>
        </p:txBody>
      </p:sp>
      <p:sp>
        <p:nvSpPr>
          <p:cNvPr id="3" name="Content Placeholder 2">
            <a:extLst>
              <a:ext uri="{FF2B5EF4-FFF2-40B4-BE49-F238E27FC236}">
                <a16:creationId xmlns:a16="http://schemas.microsoft.com/office/drawing/2014/main" id="{108209D7-A275-0B4F-94A8-A37D4D7707AD}"/>
              </a:ext>
            </a:extLst>
          </p:cNvPr>
          <p:cNvSpPr>
            <a:spLocks noGrp="1"/>
          </p:cNvSpPr>
          <p:nvPr>
            <p:ph type="body" idx="1"/>
          </p:nvPr>
        </p:nvSpPr>
        <p:spPr/>
        <p:txBody>
          <a:bodyPr>
            <a:normAutofit fontScale="70000" lnSpcReduction="20000"/>
          </a:bodyPr>
          <a:lstStyle/>
          <a:p>
            <a:pPr marL="400050" indent="-285750">
              <a:buFont typeface="Arial" panose="020B0604020202020204" pitchFamily="34" charset="0"/>
              <a:buChar char="•"/>
            </a:pPr>
            <a:r>
              <a:rPr lang="en-US" dirty="0"/>
              <a:t>Data sharing across institutions </a:t>
            </a:r>
          </a:p>
          <a:p>
            <a:pPr marL="723900" lvl="1" indent="-285750">
              <a:buFont typeface="Arial" panose="020B0604020202020204" pitchFamily="34" charset="0"/>
              <a:buChar char="•"/>
            </a:pPr>
            <a:r>
              <a:rPr lang="en-US" dirty="0"/>
              <a:t>Data is only shared if required</a:t>
            </a:r>
          </a:p>
          <a:p>
            <a:pPr marL="723900" lvl="1" indent="-285750">
              <a:buFont typeface="Arial" panose="020B0604020202020204" pitchFamily="34" charset="0"/>
              <a:buChar char="•"/>
            </a:pPr>
            <a:r>
              <a:rPr lang="en-US" dirty="0"/>
              <a:t>Data deposited to public repositories is only a slice of existing </a:t>
            </a:r>
          </a:p>
          <a:p>
            <a:pPr marL="723900" lvl="1" indent="-285750">
              <a:buFont typeface="Arial" panose="020B0604020202020204" pitchFamily="34" charset="0"/>
              <a:buChar char="•"/>
            </a:pPr>
            <a:r>
              <a:rPr lang="en-US" dirty="0"/>
              <a:t>Data sharing agreements not in place </a:t>
            </a:r>
          </a:p>
          <a:p>
            <a:pPr marL="1066800" lvl="2" indent="-285750">
              <a:buFont typeface="Arial" panose="020B0604020202020204" pitchFamily="34" charset="0"/>
              <a:buChar char="•"/>
            </a:pPr>
            <a:r>
              <a:rPr lang="en-US" dirty="0"/>
              <a:t>Note that GDPR requires contracts for processing of sensitive data</a:t>
            </a:r>
          </a:p>
          <a:p>
            <a:pPr marL="400050" indent="-285750">
              <a:buFont typeface="Arial" panose="020B0604020202020204" pitchFamily="34" charset="0"/>
              <a:buChar char="•"/>
            </a:pPr>
            <a:endParaRPr lang="en-US" dirty="0"/>
          </a:p>
          <a:p>
            <a:pPr marL="400050" indent="-285750">
              <a:buFont typeface="Arial" panose="020B0604020202020204" pitchFamily="34" charset="0"/>
              <a:buChar char="•"/>
            </a:pPr>
            <a:r>
              <a:rPr lang="en-US" dirty="0"/>
              <a:t>Responsible principal investigators far removed from data handling</a:t>
            </a:r>
          </a:p>
          <a:p>
            <a:pPr marL="400050" indent="-285750">
              <a:buFont typeface="Arial" panose="020B0604020202020204" pitchFamily="34" charset="0"/>
              <a:buChar char="•"/>
            </a:pPr>
            <a:r>
              <a:rPr lang="en-US" dirty="0"/>
              <a:t>People handling data do not sit at the Steering Committee</a:t>
            </a:r>
          </a:p>
          <a:p>
            <a:pPr marL="400050" indent="-285750">
              <a:buFont typeface="Arial" panose="020B0604020202020204" pitchFamily="34" charset="0"/>
              <a:buChar char="•"/>
            </a:pPr>
            <a:r>
              <a:rPr lang="en-US" dirty="0"/>
              <a:t>Access to storage limitations</a:t>
            </a:r>
          </a:p>
          <a:p>
            <a:pPr marL="400050" indent="-285750">
              <a:buFont typeface="Arial" panose="020B0604020202020204" pitchFamily="34" charset="0"/>
              <a:buChar char="•"/>
            </a:pPr>
            <a:r>
              <a:rPr lang="en-US" dirty="0"/>
              <a:t>Data is thrown together in directories without provenance</a:t>
            </a:r>
          </a:p>
          <a:p>
            <a:pPr marL="400050" indent="-285750">
              <a:buFont typeface="Arial" panose="020B0604020202020204" pitchFamily="34" charset="0"/>
              <a:buChar char="•"/>
            </a:pPr>
            <a:r>
              <a:rPr lang="en-US" dirty="0"/>
              <a:t>Data is to be deposited in a complex database that the </a:t>
            </a:r>
            <a:r>
              <a:rPr lang="en-US" dirty="0" err="1"/>
              <a:t>PostDoc</a:t>
            </a:r>
            <a:r>
              <a:rPr lang="en-US" dirty="0"/>
              <a:t> never finishes</a:t>
            </a:r>
          </a:p>
          <a:p>
            <a:pPr marL="400050" indent="-285750">
              <a:buFont typeface="Arial" panose="020B0604020202020204" pitchFamily="34" charset="0"/>
              <a:buChar char="•"/>
            </a:pPr>
            <a:r>
              <a:rPr lang="en-US" dirty="0"/>
              <a:t>People leave the project and/or academic research </a:t>
            </a:r>
          </a:p>
          <a:p>
            <a:pPr marL="114300" indent="0"/>
            <a:endParaRPr lang="en-US" dirty="0"/>
          </a:p>
          <a:p>
            <a:endParaRPr lang="en-US" dirty="0"/>
          </a:p>
        </p:txBody>
      </p:sp>
    </p:spTree>
    <p:extLst>
      <p:ext uri="{BB962C8B-B14F-4D97-AF65-F5344CB8AC3E}">
        <p14:creationId xmlns:p14="http://schemas.microsoft.com/office/powerpoint/2010/main" val="60807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1AFA-60B5-2447-911A-0EC36C251236}"/>
              </a:ext>
            </a:extLst>
          </p:cNvPr>
          <p:cNvSpPr>
            <a:spLocks noGrp="1"/>
          </p:cNvSpPr>
          <p:nvPr>
            <p:ph type="title"/>
          </p:nvPr>
        </p:nvSpPr>
        <p:spPr/>
        <p:txBody>
          <a:bodyPr/>
          <a:lstStyle/>
          <a:p>
            <a:r>
              <a:rPr lang="en-US" dirty="0"/>
              <a:t>What’s in a DMP</a:t>
            </a:r>
          </a:p>
        </p:txBody>
      </p:sp>
      <p:sp>
        <p:nvSpPr>
          <p:cNvPr id="3" name="Text Placeholder 2">
            <a:extLst>
              <a:ext uri="{FF2B5EF4-FFF2-40B4-BE49-F238E27FC236}">
                <a16:creationId xmlns:a16="http://schemas.microsoft.com/office/drawing/2014/main" id="{F7E7B4FB-0E7D-5B42-B761-04C55E71F7CF}"/>
              </a:ext>
            </a:extLst>
          </p:cNvPr>
          <p:cNvSpPr>
            <a:spLocks noGrp="1"/>
          </p:cNvSpPr>
          <p:nvPr>
            <p:ph type="body" idx="1"/>
          </p:nvPr>
        </p:nvSpPr>
        <p:spPr/>
        <p:txBody>
          <a:bodyPr>
            <a:normAutofit fontScale="92500" lnSpcReduction="10000"/>
          </a:bodyPr>
          <a:lstStyle/>
          <a:p>
            <a:r>
              <a:rPr lang="en-GB" dirty="0"/>
              <a:t>data to be generated during research </a:t>
            </a:r>
          </a:p>
          <a:p>
            <a:r>
              <a:rPr lang="en-GB" dirty="0"/>
              <a:t>metadata, standards and quality assurance measures </a:t>
            </a:r>
          </a:p>
          <a:p>
            <a:r>
              <a:rPr lang="en-GB" dirty="0"/>
              <a:t>plans for sharing data </a:t>
            </a:r>
          </a:p>
          <a:p>
            <a:r>
              <a:rPr lang="en-GB" dirty="0"/>
              <a:t>ethical and legal issues or restrictions on data sharing </a:t>
            </a:r>
          </a:p>
          <a:p>
            <a:r>
              <a:rPr lang="en-GB" dirty="0"/>
              <a:t>copyright and intellectual property rights of data </a:t>
            </a:r>
          </a:p>
          <a:p>
            <a:r>
              <a:rPr lang="en-GB" dirty="0"/>
              <a:t>data storage and back-up measures </a:t>
            </a:r>
          </a:p>
          <a:p>
            <a:r>
              <a:rPr lang="en-GB" dirty="0"/>
              <a:t>data management roles and responsibilities</a:t>
            </a:r>
          </a:p>
          <a:p>
            <a:r>
              <a:rPr lang="en-GB" dirty="0"/>
              <a:t>costing or resources needed</a:t>
            </a:r>
            <a:endParaRPr lang="en-US" dirty="0"/>
          </a:p>
        </p:txBody>
      </p:sp>
    </p:spTree>
    <p:extLst>
      <p:ext uri="{BB962C8B-B14F-4D97-AF65-F5344CB8AC3E}">
        <p14:creationId xmlns:p14="http://schemas.microsoft.com/office/powerpoint/2010/main" val="26599028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8A45-9A77-C240-B28D-55F577732231}"/>
              </a:ext>
            </a:extLst>
          </p:cNvPr>
          <p:cNvSpPr>
            <a:spLocks noGrp="1"/>
          </p:cNvSpPr>
          <p:nvPr>
            <p:ph type="title"/>
          </p:nvPr>
        </p:nvSpPr>
        <p:spPr/>
        <p:txBody>
          <a:bodyPr/>
          <a:lstStyle/>
          <a:p>
            <a:r>
              <a:rPr lang="en-US" dirty="0"/>
              <a:t>Resources for DMP</a:t>
            </a:r>
          </a:p>
        </p:txBody>
      </p:sp>
      <p:sp>
        <p:nvSpPr>
          <p:cNvPr id="3" name="Text Placeholder 2">
            <a:extLst>
              <a:ext uri="{FF2B5EF4-FFF2-40B4-BE49-F238E27FC236}">
                <a16:creationId xmlns:a16="http://schemas.microsoft.com/office/drawing/2014/main" id="{6EE04BB4-EDBE-F240-9D97-B2A22648CA11}"/>
              </a:ext>
            </a:extLst>
          </p:cNvPr>
          <p:cNvSpPr>
            <a:spLocks noGrp="1"/>
          </p:cNvSpPr>
          <p:nvPr>
            <p:ph type="body" idx="1"/>
          </p:nvPr>
        </p:nvSpPr>
        <p:spPr/>
        <p:txBody>
          <a:bodyPr/>
          <a:lstStyle/>
          <a:p>
            <a:r>
              <a:rPr lang="en-US" dirty="0" err="1"/>
              <a:t>DMPonline</a:t>
            </a:r>
            <a:endParaRPr lang="en-US" dirty="0"/>
          </a:p>
          <a:p>
            <a:pPr lvl="1"/>
            <a:r>
              <a:rPr lang="en-US" dirty="0">
                <a:hlinkClick r:id="rId2"/>
              </a:rPr>
              <a:t>https://dmponline.dcc.ac.uk/</a:t>
            </a:r>
            <a:endParaRPr lang="en-US" dirty="0"/>
          </a:p>
          <a:p>
            <a:pPr lvl="1"/>
            <a:r>
              <a:rPr lang="en-US" dirty="0"/>
              <a:t>Lots of free text boxes</a:t>
            </a:r>
          </a:p>
          <a:p>
            <a:r>
              <a:rPr lang="en-US" dirty="0"/>
              <a:t>Data stewardship wizard</a:t>
            </a:r>
          </a:p>
          <a:p>
            <a:pPr lvl="1"/>
            <a:r>
              <a:rPr lang="en-US" dirty="0">
                <a:hlinkClick r:id="rId3"/>
              </a:rPr>
              <a:t>https://dmp.fairdata.solutions/</a:t>
            </a:r>
            <a:endParaRPr lang="en-US" dirty="0"/>
          </a:p>
          <a:p>
            <a:pPr lvl="1"/>
            <a:r>
              <a:rPr lang="en-US" dirty="0"/>
              <a:t>Click-through questionnaire. </a:t>
            </a:r>
          </a:p>
          <a:p>
            <a:pPr lvl="1"/>
            <a:r>
              <a:rPr lang="en-US" dirty="0"/>
              <a:t>Does not write a document</a:t>
            </a:r>
          </a:p>
        </p:txBody>
      </p:sp>
    </p:spTree>
    <p:extLst>
      <p:ext uri="{BB962C8B-B14F-4D97-AF65-F5344CB8AC3E}">
        <p14:creationId xmlns:p14="http://schemas.microsoft.com/office/powerpoint/2010/main" val="11870210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8072C-73AF-8946-BD82-9E97F17F82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90689"/>
            <a:ext cx="9144000" cy="5143500"/>
          </a:xfrm>
          <a:prstGeom prst="rect">
            <a:avLst/>
          </a:prstGeom>
        </p:spPr>
      </p:pic>
      <p:sp>
        <p:nvSpPr>
          <p:cNvPr id="2" name="Title 1">
            <a:extLst>
              <a:ext uri="{FF2B5EF4-FFF2-40B4-BE49-F238E27FC236}">
                <a16:creationId xmlns:a16="http://schemas.microsoft.com/office/drawing/2014/main" id="{6932498D-1CEF-A441-BF18-1BABDBBF8424}"/>
              </a:ext>
            </a:extLst>
          </p:cNvPr>
          <p:cNvSpPr>
            <a:spLocks noGrp="1"/>
          </p:cNvSpPr>
          <p:nvPr>
            <p:ph type="title"/>
          </p:nvPr>
        </p:nvSpPr>
        <p:spPr/>
        <p:txBody>
          <a:bodyPr/>
          <a:lstStyle/>
          <a:p>
            <a:r>
              <a:rPr lang="en-US" dirty="0"/>
              <a:t>Perspectives on open data</a:t>
            </a:r>
          </a:p>
        </p:txBody>
      </p:sp>
      <p:sp>
        <p:nvSpPr>
          <p:cNvPr id="3" name="Content Placeholder 2">
            <a:extLst>
              <a:ext uri="{FF2B5EF4-FFF2-40B4-BE49-F238E27FC236}">
                <a16:creationId xmlns:a16="http://schemas.microsoft.com/office/drawing/2014/main" id="{FEC87A07-A326-C747-8925-0EA3B076B481}"/>
              </a:ext>
            </a:extLst>
          </p:cNvPr>
          <p:cNvSpPr>
            <a:spLocks noGrp="1"/>
          </p:cNvSpPr>
          <p:nvPr>
            <p:ph type="body" idx="1"/>
          </p:nvPr>
        </p:nvSpPr>
        <p:spPr/>
        <p:txBody>
          <a:bodyPr>
            <a:normAutofit lnSpcReduction="10000"/>
          </a:bodyPr>
          <a:lstStyle/>
          <a:p>
            <a:r>
              <a:rPr lang="en-US" sz="2400" dirty="0">
                <a:solidFill>
                  <a:schemeClr val="bg2"/>
                </a:solidFill>
                <a:cs typeface="Calibri" panose="020F0502020204030204" pitchFamily="34" charset="0"/>
              </a:rPr>
              <a:t>When make data open?</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On production</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On publication</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On end of the project</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Take your filthy hands of </a:t>
            </a:r>
            <a:r>
              <a:rPr lang="en-US" sz="2400" i="1" dirty="0">
                <a:solidFill>
                  <a:schemeClr val="tx2">
                    <a:lumMod val="75000"/>
                  </a:schemeClr>
                </a:solidFill>
                <a:cs typeface="Calibri" panose="020F0502020204030204" pitchFamily="34" charset="0"/>
              </a:rPr>
              <a:t>my</a:t>
            </a:r>
            <a:r>
              <a:rPr lang="en-US" sz="2400" dirty="0">
                <a:solidFill>
                  <a:schemeClr val="bg1"/>
                </a:solidFill>
                <a:cs typeface="Calibri" panose="020F0502020204030204" pitchFamily="34" charset="0"/>
              </a:rPr>
              <a:t> data</a:t>
            </a:r>
          </a:p>
          <a:p>
            <a:pPr lvl="1"/>
            <a:endParaRPr lang="en-US" sz="2400" dirty="0">
              <a:cs typeface="Calibri" panose="020F0502020204030204" pitchFamily="34" charset="0"/>
            </a:endParaRPr>
          </a:p>
          <a:p>
            <a:r>
              <a:rPr lang="en-US" sz="2400" dirty="0">
                <a:solidFill>
                  <a:schemeClr val="bg2"/>
                </a:solidFill>
                <a:cs typeface="Calibri" panose="020F0502020204030204" pitchFamily="34" charset="0"/>
              </a:rPr>
              <a:t>Who owns data anyway?</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Principal investigator</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Institutions</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Funding bodies</a:t>
            </a:r>
          </a:p>
          <a:p>
            <a:pPr marL="781050" lvl="1" indent="-342900">
              <a:buFont typeface="Arial" panose="020B0604020202020204" pitchFamily="34" charset="0"/>
              <a:buChar char="•"/>
            </a:pPr>
            <a:r>
              <a:rPr lang="en-US" sz="2400" dirty="0">
                <a:solidFill>
                  <a:schemeClr val="bg1"/>
                </a:solidFill>
                <a:cs typeface="Calibri" panose="020F0502020204030204" pitchFamily="34" charset="0"/>
              </a:rPr>
              <a:t>Patients donating samples</a:t>
            </a:r>
          </a:p>
        </p:txBody>
      </p:sp>
      <p:sp>
        <p:nvSpPr>
          <p:cNvPr id="6" name="TextBox 5">
            <a:extLst>
              <a:ext uri="{FF2B5EF4-FFF2-40B4-BE49-F238E27FC236}">
                <a16:creationId xmlns:a16="http://schemas.microsoft.com/office/drawing/2014/main" id="{0E9D2733-ABCB-6F49-8441-4D2584227B2D}"/>
              </a:ext>
            </a:extLst>
          </p:cNvPr>
          <p:cNvSpPr txBox="1"/>
          <p:nvPr/>
        </p:nvSpPr>
        <p:spPr>
          <a:xfrm>
            <a:off x="3905250" y="5861129"/>
            <a:ext cx="4689104" cy="1107996"/>
          </a:xfrm>
          <a:prstGeom prst="rect">
            <a:avLst/>
          </a:prstGeom>
          <a:noFill/>
        </p:spPr>
        <p:txBody>
          <a:bodyPr wrap="none" rtlCol="0">
            <a:spAutoFit/>
          </a:bodyPr>
          <a:lstStyle/>
          <a:p>
            <a:r>
              <a:rPr lang="en-US" sz="2400" dirty="0">
                <a:solidFill>
                  <a:schemeClr val="bg1"/>
                </a:solidFill>
                <a:latin typeface="Helvetica" pitchFamily="2" charset="0"/>
              </a:rPr>
              <a:t>How useful is data published</a:t>
            </a:r>
            <a:br>
              <a:rPr lang="en-US" sz="2400" dirty="0">
                <a:solidFill>
                  <a:schemeClr val="bg1"/>
                </a:solidFill>
                <a:latin typeface="Helvetica" pitchFamily="2" charset="0"/>
              </a:rPr>
            </a:br>
            <a:r>
              <a:rPr lang="en-US" sz="2400" dirty="0">
                <a:solidFill>
                  <a:schemeClr val="bg1"/>
                </a:solidFill>
                <a:latin typeface="Helvetica" pitchFamily="2" charset="0"/>
              </a:rPr>
              <a:t> without accompanying analysis?</a:t>
            </a:r>
          </a:p>
          <a:p>
            <a:endParaRPr lang="en-US" dirty="0">
              <a:solidFill>
                <a:schemeClr val="bg1"/>
              </a:solidFill>
              <a:latin typeface="Helvetica" pitchFamily="2" charset="0"/>
            </a:endParaRPr>
          </a:p>
        </p:txBody>
      </p:sp>
    </p:spTree>
    <p:extLst>
      <p:ext uri="{BB962C8B-B14F-4D97-AF65-F5344CB8AC3E}">
        <p14:creationId xmlns:p14="http://schemas.microsoft.com/office/powerpoint/2010/main" val="2508027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987AC-A042-B64A-8E39-B6DA47E3AA21}"/>
              </a:ext>
            </a:extLst>
          </p:cNvPr>
          <p:cNvSpPr>
            <a:spLocks noGrp="1"/>
          </p:cNvSpPr>
          <p:nvPr>
            <p:ph type="title"/>
          </p:nvPr>
        </p:nvSpPr>
        <p:spPr/>
        <p:txBody>
          <a:bodyPr/>
          <a:lstStyle/>
          <a:p>
            <a:r>
              <a:rPr lang="en-US" dirty="0"/>
              <a:t>Reproducible Research</a:t>
            </a:r>
          </a:p>
        </p:txBody>
      </p:sp>
      <p:sp>
        <p:nvSpPr>
          <p:cNvPr id="5" name="Text Placeholder 4">
            <a:extLst>
              <a:ext uri="{FF2B5EF4-FFF2-40B4-BE49-F238E27FC236}">
                <a16:creationId xmlns:a16="http://schemas.microsoft.com/office/drawing/2014/main" id="{4776F30E-8650-0440-9615-B58EB9605EC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908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35B1-8750-F841-9C10-E365BC5DEE0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D349CDC-F5EF-0242-A143-762E17406A8C}"/>
              </a:ext>
            </a:extLst>
          </p:cNvPr>
          <p:cNvSpPr>
            <a:spLocks noGrp="1"/>
          </p:cNvSpPr>
          <p:nvPr>
            <p:ph idx="1"/>
          </p:nvPr>
        </p:nvSpPr>
        <p:spPr>
          <a:xfrm>
            <a:off x="628650" y="1825625"/>
            <a:ext cx="3251688" cy="4351338"/>
          </a:xfrm>
        </p:spPr>
        <p:txBody>
          <a:bodyPr/>
          <a:lstStyle/>
          <a:p>
            <a:pPr marL="0" indent="0">
              <a:buNone/>
            </a:pPr>
            <a:r>
              <a:rPr lang="en-US" dirty="0"/>
              <a:t>Scales of reproducibility</a:t>
            </a:r>
          </a:p>
          <a:p>
            <a:endParaRPr lang="en-US" dirty="0"/>
          </a:p>
          <a:p>
            <a:endParaRPr lang="en-US" dirty="0"/>
          </a:p>
          <a:p>
            <a:endParaRPr lang="en-US" dirty="0"/>
          </a:p>
          <a:p>
            <a:endParaRPr lang="en-US" dirty="0"/>
          </a:p>
          <a:p>
            <a:endParaRPr lang="en-US" dirty="0"/>
          </a:p>
          <a:p>
            <a:pPr marL="0" indent="0">
              <a:buNone/>
            </a:pPr>
            <a:r>
              <a:rPr lang="en-US" dirty="0"/>
              <a:t>Source: Carole Goble</a:t>
            </a:r>
          </a:p>
        </p:txBody>
      </p:sp>
      <p:pic>
        <p:nvPicPr>
          <p:cNvPr id="4" name="Picture 3">
            <a:extLst>
              <a:ext uri="{FF2B5EF4-FFF2-40B4-BE49-F238E27FC236}">
                <a16:creationId xmlns:a16="http://schemas.microsoft.com/office/drawing/2014/main" id="{757CDF1B-DAED-D541-9F62-A0B8174631A2}"/>
              </a:ext>
            </a:extLst>
          </p:cNvPr>
          <p:cNvPicPr>
            <a:picLocks noChangeAspect="1"/>
          </p:cNvPicPr>
          <p:nvPr/>
        </p:nvPicPr>
        <p:blipFill>
          <a:blip r:embed="rId2"/>
          <a:stretch>
            <a:fillRect/>
          </a:stretch>
        </p:blipFill>
        <p:spPr>
          <a:xfrm>
            <a:off x="4000500" y="0"/>
            <a:ext cx="5143500" cy="6858000"/>
          </a:xfrm>
          <a:prstGeom prst="rect">
            <a:avLst/>
          </a:prstGeom>
        </p:spPr>
      </p:pic>
    </p:spTree>
    <p:extLst>
      <p:ext uri="{BB962C8B-B14F-4D97-AF65-F5344CB8AC3E}">
        <p14:creationId xmlns:p14="http://schemas.microsoft.com/office/powerpoint/2010/main" val="311243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2F70B-F27A-594B-BA6D-F6E38147626A}"/>
              </a:ext>
            </a:extLst>
          </p:cNvPr>
          <p:cNvSpPr>
            <a:spLocks noGrp="1"/>
          </p:cNvSpPr>
          <p:nvPr>
            <p:ph type="title"/>
          </p:nvPr>
        </p:nvSpPr>
        <p:spPr/>
        <p:txBody>
          <a:bodyPr/>
          <a:lstStyle/>
          <a:p>
            <a:r>
              <a:rPr lang="en-US" dirty="0" err="1"/>
              <a:t>Dr</a:t>
            </a:r>
            <a:r>
              <a:rPr lang="en-US" dirty="0"/>
              <a:t> Bruce Banner aka The Incredible Hulk</a:t>
            </a:r>
          </a:p>
        </p:txBody>
      </p:sp>
      <p:sp>
        <p:nvSpPr>
          <p:cNvPr id="3" name="Text Placeholder 2">
            <a:extLst>
              <a:ext uri="{FF2B5EF4-FFF2-40B4-BE49-F238E27FC236}">
                <a16:creationId xmlns:a16="http://schemas.microsoft.com/office/drawing/2014/main" id="{2B0B9405-6BA6-AF4B-B83E-A8F7757B99BF}"/>
              </a:ext>
            </a:extLst>
          </p:cNvPr>
          <p:cNvSpPr>
            <a:spLocks noGrp="1"/>
          </p:cNvSpPr>
          <p:nvPr>
            <p:ph type="body" idx="1"/>
          </p:nvPr>
        </p:nvSpPr>
        <p:spPr>
          <a:xfrm>
            <a:off x="937594" y="1970121"/>
            <a:ext cx="4553630" cy="3263504"/>
          </a:xfrm>
        </p:spPr>
        <p:txBody>
          <a:bodyPr>
            <a:normAutofit/>
          </a:bodyPr>
          <a:lstStyle/>
          <a:p>
            <a:pPr marL="0" indent="0">
              <a:buNone/>
            </a:pPr>
            <a:r>
              <a:rPr lang="en-US" dirty="0"/>
              <a:t>Unrealistic depiction of a scientist</a:t>
            </a:r>
          </a:p>
          <a:p>
            <a:pPr marL="114300" indent="0">
              <a:buNone/>
            </a:pPr>
            <a:r>
              <a:rPr lang="en-US" dirty="0"/>
              <a:t>… can throw cars around and resist gun shots</a:t>
            </a:r>
          </a:p>
          <a:p>
            <a:pPr marL="114300" indent="0">
              <a:buNone/>
            </a:pPr>
            <a:r>
              <a:rPr lang="en-US" dirty="0"/>
              <a:t>… has 7 PhDs</a:t>
            </a:r>
          </a:p>
          <a:p>
            <a:pPr marL="114300" indent="0">
              <a:buNone/>
            </a:pPr>
            <a:r>
              <a:rPr lang="en-US" dirty="0"/>
              <a:t>…stores all research data in a database</a:t>
            </a:r>
          </a:p>
        </p:txBody>
      </p:sp>
      <p:pic>
        <p:nvPicPr>
          <p:cNvPr id="4" name="Picture 3">
            <a:extLst>
              <a:ext uri="{FF2B5EF4-FFF2-40B4-BE49-F238E27FC236}">
                <a16:creationId xmlns:a16="http://schemas.microsoft.com/office/drawing/2014/main" id="{6A39C61A-93C6-FD49-A1FF-5EFF5EEB45A6}"/>
              </a:ext>
            </a:extLst>
          </p:cNvPr>
          <p:cNvPicPr>
            <a:picLocks noChangeAspect="1"/>
          </p:cNvPicPr>
          <p:nvPr/>
        </p:nvPicPr>
        <p:blipFill>
          <a:blip r:embed="rId2"/>
          <a:stretch>
            <a:fillRect/>
          </a:stretch>
        </p:blipFill>
        <p:spPr>
          <a:xfrm>
            <a:off x="5491224" y="1713882"/>
            <a:ext cx="2512745" cy="3775983"/>
          </a:xfrm>
          <a:prstGeom prst="rect">
            <a:avLst/>
          </a:prstGeom>
        </p:spPr>
      </p:pic>
    </p:spTree>
    <p:extLst>
      <p:ext uri="{BB962C8B-B14F-4D97-AF65-F5344CB8AC3E}">
        <p14:creationId xmlns:p14="http://schemas.microsoft.com/office/powerpoint/2010/main" val="36311896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EAAF-02AC-B04B-8972-C8962F526CF6}"/>
              </a:ext>
            </a:extLst>
          </p:cNvPr>
          <p:cNvSpPr>
            <a:spLocks noGrp="1"/>
          </p:cNvSpPr>
          <p:nvPr>
            <p:ph type="title"/>
          </p:nvPr>
        </p:nvSpPr>
        <p:spPr/>
        <p:txBody>
          <a:bodyPr/>
          <a:lstStyle/>
          <a:p>
            <a:r>
              <a:rPr lang="en-US" dirty="0"/>
              <a:t>Approaches to reproducibility</a:t>
            </a:r>
          </a:p>
        </p:txBody>
      </p:sp>
      <p:sp>
        <p:nvSpPr>
          <p:cNvPr id="3" name="Content Placeholder 2">
            <a:extLst>
              <a:ext uri="{FF2B5EF4-FFF2-40B4-BE49-F238E27FC236}">
                <a16:creationId xmlns:a16="http://schemas.microsoft.com/office/drawing/2014/main" id="{10413628-6927-E545-A5A2-8D781A118B37}"/>
              </a:ext>
            </a:extLst>
          </p:cNvPr>
          <p:cNvSpPr>
            <a:spLocks noGrp="1"/>
          </p:cNvSpPr>
          <p:nvPr>
            <p:ph idx="1"/>
          </p:nvPr>
        </p:nvSpPr>
        <p:spPr/>
        <p:txBody>
          <a:bodyPr/>
          <a:lstStyle/>
          <a:p>
            <a:pPr marL="514350" indent="-514350">
              <a:buFont typeface="+mj-lt"/>
              <a:buAutoNum type="arabicPeriod"/>
            </a:pPr>
            <a:r>
              <a:rPr lang="en-GB" dirty="0"/>
              <a:t>Narrative descriptions </a:t>
            </a:r>
          </a:p>
          <a:p>
            <a:pPr marL="514350" indent="-514350">
              <a:buFont typeface="+mj-lt"/>
              <a:buAutoNum type="arabicPeriod"/>
            </a:pPr>
            <a:r>
              <a:rPr lang="en-GB" dirty="0"/>
              <a:t>Custom scripts and code </a:t>
            </a:r>
          </a:p>
          <a:p>
            <a:pPr marL="514350" indent="-514350">
              <a:buFont typeface="+mj-lt"/>
              <a:buAutoNum type="arabicPeriod"/>
            </a:pPr>
            <a:r>
              <a:rPr lang="en-GB" dirty="0"/>
              <a:t>Software frameworks to resolve dependencies</a:t>
            </a:r>
          </a:p>
          <a:p>
            <a:pPr marL="514350" indent="-514350">
              <a:buFont typeface="+mj-lt"/>
              <a:buAutoNum type="arabicPeriod"/>
            </a:pPr>
            <a:r>
              <a:rPr lang="en-GB" dirty="0"/>
              <a:t>Literate programming</a:t>
            </a:r>
          </a:p>
          <a:p>
            <a:pPr marL="514350" indent="-514350">
              <a:buFont typeface="+mj-lt"/>
              <a:buAutoNum type="arabicPeriod"/>
            </a:pPr>
            <a:r>
              <a:rPr lang="en-GB" dirty="0"/>
              <a:t>Workflow-management systems</a:t>
            </a:r>
          </a:p>
          <a:p>
            <a:pPr marL="514350" indent="-514350">
              <a:buFont typeface="+mj-lt"/>
              <a:buAutoNum type="arabicPeriod"/>
            </a:pPr>
            <a:r>
              <a:rPr lang="en-GB" dirty="0"/>
              <a:t>Virtual machines</a:t>
            </a:r>
          </a:p>
          <a:p>
            <a:endParaRPr lang="en-US" dirty="0"/>
          </a:p>
        </p:txBody>
      </p:sp>
    </p:spTree>
    <p:extLst>
      <p:ext uri="{BB962C8B-B14F-4D97-AF65-F5344CB8AC3E}">
        <p14:creationId xmlns:p14="http://schemas.microsoft.com/office/powerpoint/2010/main" val="356309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analysis workflow</a:t>
            </a:r>
          </a:p>
        </p:txBody>
      </p:sp>
      <p:graphicFrame>
        <p:nvGraphicFramePr>
          <p:cNvPr id="4" name="Content Placeholder 3"/>
          <p:cNvGraphicFramePr>
            <a:graphicFrameLocks noGrp="1"/>
          </p:cNvGraphicFramePr>
          <p:nvPr>
            <p:ph idx="1"/>
            <p:extLst/>
          </p:nvPr>
        </p:nvGraphicFramePr>
        <p:xfrm>
          <a:off x="457200" y="1600203"/>
          <a:ext cx="8229600" cy="2906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740225" y="3995059"/>
          <a:ext cx="8142514" cy="14877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ounded Rectangle 7"/>
          <p:cNvSpPr/>
          <p:nvPr/>
        </p:nvSpPr>
        <p:spPr>
          <a:xfrm>
            <a:off x="457202" y="4180114"/>
            <a:ext cx="6683829" cy="1117601"/>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Excel</a:t>
            </a:r>
          </a:p>
        </p:txBody>
      </p:sp>
      <p:sp>
        <p:nvSpPr>
          <p:cNvPr id="9" name="Right Arrow 8"/>
          <p:cNvSpPr/>
          <p:nvPr/>
        </p:nvSpPr>
        <p:spPr>
          <a:xfrm>
            <a:off x="359231" y="3635914"/>
            <a:ext cx="7375070" cy="2205996"/>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One analysis project</a:t>
            </a:r>
          </a:p>
        </p:txBody>
      </p:sp>
    </p:spTree>
    <p:extLst>
      <p:ext uri="{BB962C8B-B14F-4D97-AF65-F5344CB8AC3E}">
        <p14:creationId xmlns:p14="http://schemas.microsoft.com/office/powerpoint/2010/main" val="15841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normAutofit fontScale="90000"/>
          </a:bodyPr>
          <a:lstStyle/>
          <a:p>
            <a:pPr defTabSz="345030">
              <a:defRPr sz="6719"/>
            </a:pPr>
            <a:r>
              <a:rPr sz="4800" dirty="0"/>
              <a:t>Why is </a:t>
            </a:r>
            <a:r>
              <a:rPr lang="en-US" sz="4800" dirty="0"/>
              <a:t>your analysis </a:t>
            </a:r>
            <a:r>
              <a:rPr sz="4800" b="1" i="1" dirty="0"/>
              <a:t>not</a:t>
            </a:r>
            <a:r>
              <a:rPr sz="4800" dirty="0"/>
              <a:t> reproducible?</a:t>
            </a:r>
          </a:p>
        </p:txBody>
      </p:sp>
      <p:sp>
        <p:nvSpPr>
          <p:cNvPr id="168" name="Shape 168"/>
          <p:cNvSpPr>
            <a:spLocks noGrp="1"/>
          </p:cNvSpPr>
          <p:nvPr>
            <p:ph type="body" idx="1"/>
          </p:nvPr>
        </p:nvSpPr>
        <p:spPr>
          <a:xfrm>
            <a:off x="669727" y="1821656"/>
            <a:ext cx="7804547" cy="4420195"/>
          </a:xfrm>
          <a:prstGeom prst="rect">
            <a:avLst/>
          </a:prstGeom>
        </p:spPr>
        <p:txBody>
          <a:bodyPr/>
          <a:lstStyle/>
          <a:p>
            <a:r>
              <a:rPr lang="en-US" dirty="0"/>
              <a:t>Data provenance</a:t>
            </a:r>
          </a:p>
          <a:p>
            <a:pPr lvl="1"/>
            <a:r>
              <a:rPr dirty="0"/>
              <a:t>Copy &amp; paste</a:t>
            </a:r>
            <a:r>
              <a:rPr lang="en-US" dirty="0"/>
              <a:t> operations</a:t>
            </a:r>
            <a:endParaRPr dirty="0"/>
          </a:p>
          <a:p>
            <a:pPr lvl="1"/>
            <a:r>
              <a:rPr dirty="0"/>
              <a:t>Manual text entry</a:t>
            </a:r>
            <a:endParaRPr lang="en-US" dirty="0"/>
          </a:p>
          <a:p>
            <a:pPr lvl="1"/>
            <a:r>
              <a:rPr lang="en-US" dirty="0"/>
              <a:t>Intermediate and final data not stored or overwritten</a:t>
            </a:r>
            <a:endParaRPr dirty="0"/>
          </a:p>
          <a:p>
            <a:pPr lvl="1"/>
            <a:r>
              <a:rPr lang="en-US" dirty="0"/>
              <a:t>Input data</a:t>
            </a:r>
            <a:r>
              <a:rPr dirty="0"/>
              <a:t> from downloaded from “some website” </a:t>
            </a:r>
          </a:p>
          <a:p>
            <a:pPr lvl="1"/>
            <a:r>
              <a:rPr lang="en-US" dirty="0"/>
              <a:t>Analysis not coded</a:t>
            </a:r>
            <a:endParaRPr dirty="0"/>
          </a:p>
        </p:txBody>
      </p:sp>
      <p:sp>
        <p:nvSpPr>
          <p:cNvPr id="169" name="Shape 16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Tree>
    <p:extLst>
      <p:ext uri="{BB962C8B-B14F-4D97-AF65-F5344CB8AC3E}">
        <p14:creationId xmlns:p14="http://schemas.microsoft.com/office/powerpoint/2010/main" val="286546578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6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68">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68">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68">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68">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p:txBody>
          <a:bodyPr/>
          <a:lstStyle/>
          <a:p>
            <a:r>
              <a:rPr lang="en-GB" dirty="0"/>
              <a:t>How bad can it be?</a:t>
            </a:r>
          </a:p>
        </p:txBody>
      </p:sp>
      <p:sp>
        <p:nvSpPr>
          <p:cNvPr id="180" name="Shape 180"/>
          <p:cNvSpPr>
            <a:spLocks noGrp="1"/>
          </p:cNvSpPr>
          <p:nvPr>
            <p:ph type="body" idx="1"/>
          </p:nvPr>
        </p:nvSpPr>
        <p:spPr/>
        <p:txBody>
          <a:bodyPr/>
          <a:lstStyle/>
          <a:p>
            <a:r>
              <a:rPr lang="en-GB" dirty="0"/>
              <a:t>All your analysis will be required to be made available </a:t>
            </a:r>
          </a:p>
          <a:p>
            <a:pPr lvl="1"/>
            <a:r>
              <a:rPr lang="en-GB" dirty="0"/>
              <a:t>Reinhart-Rogoff “Growth in a time of debt”</a:t>
            </a:r>
          </a:p>
          <a:p>
            <a:pPr lvl="1"/>
            <a:r>
              <a:rPr lang="en-GB" dirty="0" err="1"/>
              <a:t>Potti</a:t>
            </a:r>
            <a:r>
              <a:rPr lang="en-GB" dirty="0"/>
              <a:t> et al., “Genomic signatures to guide the use of chemotherapeutics”</a:t>
            </a:r>
          </a:p>
          <a:p>
            <a:pPr lvl="1"/>
            <a:r>
              <a:rPr lang="en-GB" dirty="0"/>
              <a:t>CLCN2 variants in IGE</a:t>
            </a:r>
          </a:p>
          <a:p>
            <a:r>
              <a:rPr lang="en-GB" dirty="0"/>
              <a:t>Excel manipulations are inherently non-tractable </a:t>
            </a:r>
          </a:p>
          <a:p>
            <a:r>
              <a:rPr lang="en-GB" dirty="0"/>
              <a:t>It’s the data and data structure, not the tool </a:t>
            </a:r>
          </a:p>
        </p:txBody>
      </p:sp>
      <p:sp>
        <p:nvSpPr>
          <p:cNvPr id="181" name="Shape 181"/>
          <p:cNvSpPr>
            <a:spLocks noGrp="1"/>
          </p:cNvSpPr>
          <p:nvPr>
            <p:ph type="sldNum" sz="quarter" idx="2"/>
          </p:nvPr>
        </p:nvSpPr>
        <p:spPr/>
        <p:txBody>
          <a:bodyPr/>
          <a:lstStyle/>
          <a:p>
            <a:fld id="{86CB4B4D-7CA3-9044-876B-883B54F8677D}" type="slidenum">
              <a:rPr lang="en-GB" smtClean="0"/>
              <a:pPr/>
              <a:t>23</a:t>
            </a:fld>
            <a:endParaRPr lang="en-GB"/>
          </a:p>
        </p:txBody>
      </p:sp>
    </p:spTree>
    <p:extLst>
      <p:ext uri="{BB962C8B-B14F-4D97-AF65-F5344CB8AC3E}">
        <p14:creationId xmlns:p14="http://schemas.microsoft.com/office/powerpoint/2010/main" val="187463956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CCF83-8DA9-FF48-9928-1101829F0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7"/>
            <a:ext cx="9144000" cy="6855825"/>
          </a:xfrm>
          <a:prstGeom prst="rect">
            <a:avLst/>
          </a:prstGeom>
        </p:spPr>
      </p:pic>
      <p:sp>
        <p:nvSpPr>
          <p:cNvPr id="2" name="Title 1">
            <a:extLst>
              <a:ext uri="{FF2B5EF4-FFF2-40B4-BE49-F238E27FC236}">
                <a16:creationId xmlns:a16="http://schemas.microsoft.com/office/drawing/2014/main" id="{B86D6970-1880-714F-96FF-4345562B3AED}"/>
              </a:ext>
            </a:extLst>
          </p:cNvPr>
          <p:cNvSpPr>
            <a:spLocks noGrp="1"/>
          </p:cNvSpPr>
          <p:nvPr>
            <p:ph type="title"/>
          </p:nvPr>
        </p:nvSpPr>
        <p:spPr>
          <a:xfrm>
            <a:off x="623888" y="2695575"/>
            <a:ext cx="7886700" cy="1866901"/>
          </a:xfrm>
          <a:solidFill>
            <a:schemeClr val="bg1">
              <a:alpha val="48000"/>
            </a:schemeClr>
          </a:solidFill>
        </p:spPr>
        <p:txBody>
          <a:bodyPr/>
          <a:lstStyle/>
          <a:p>
            <a:r>
              <a:rPr lang="en-US" dirty="0"/>
              <a:t>Data management for you</a:t>
            </a:r>
          </a:p>
        </p:txBody>
      </p:sp>
      <p:sp>
        <p:nvSpPr>
          <p:cNvPr id="4" name="Text Placeholder 3">
            <a:extLst>
              <a:ext uri="{FF2B5EF4-FFF2-40B4-BE49-F238E27FC236}">
                <a16:creationId xmlns:a16="http://schemas.microsoft.com/office/drawing/2014/main" id="{EAFCA312-D745-6E44-A36E-18DC1079682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91060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6402B-E0DD-AC42-9026-052425E12FFB}"/>
              </a:ext>
            </a:extLst>
          </p:cNvPr>
          <p:cNvSpPr>
            <a:spLocks noGrp="1"/>
          </p:cNvSpPr>
          <p:nvPr>
            <p:ph type="title"/>
          </p:nvPr>
        </p:nvSpPr>
        <p:spPr/>
        <p:txBody>
          <a:bodyPr/>
          <a:lstStyle/>
          <a:p>
            <a:r>
              <a:rPr lang="en-US" dirty="0"/>
              <a:t>Source data</a:t>
            </a:r>
          </a:p>
        </p:txBody>
      </p:sp>
      <p:sp>
        <p:nvSpPr>
          <p:cNvPr id="5" name="Text Placeholder 4">
            <a:extLst>
              <a:ext uri="{FF2B5EF4-FFF2-40B4-BE49-F238E27FC236}">
                <a16:creationId xmlns:a16="http://schemas.microsoft.com/office/drawing/2014/main" id="{FE4D974E-F2D7-3342-AA30-29328118147D}"/>
              </a:ext>
            </a:extLst>
          </p:cNvPr>
          <p:cNvSpPr>
            <a:spLocks noGrp="1"/>
          </p:cNvSpPr>
          <p:nvPr>
            <p:ph type="body" idx="1"/>
          </p:nvPr>
        </p:nvSpPr>
        <p:spPr/>
        <p:txBody>
          <a:bodyPr>
            <a:normAutofit fontScale="92500" lnSpcReduction="20000"/>
          </a:bodyPr>
          <a:lstStyle/>
          <a:p>
            <a:r>
              <a:rPr lang="en-US" dirty="0"/>
              <a:t>Ingest</a:t>
            </a:r>
          </a:p>
          <a:p>
            <a:r>
              <a:rPr lang="en-US" dirty="0"/>
              <a:t>Meta-data</a:t>
            </a:r>
          </a:p>
          <a:p>
            <a:r>
              <a:rPr lang="en-US" dirty="0"/>
              <a:t>Back-up</a:t>
            </a:r>
          </a:p>
          <a:p>
            <a:r>
              <a:rPr lang="en-US" dirty="0"/>
              <a:t>Protection</a:t>
            </a:r>
          </a:p>
        </p:txBody>
      </p:sp>
    </p:spTree>
    <p:extLst>
      <p:ext uri="{BB962C8B-B14F-4D97-AF65-F5344CB8AC3E}">
        <p14:creationId xmlns:p14="http://schemas.microsoft.com/office/powerpoint/2010/main" val="4005136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01F9C-85D8-634A-8651-3560A413FB9D}"/>
              </a:ext>
            </a:extLst>
          </p:cNvPr>
          <p:cNvSpPr>
            <a:spLocks noGrp="1"/>
          </p:cNvSpPr>
          <p:nvPr>
            <p:ph type="title"/>
          </p:nvPr>
        </p:nvSpPr>
        <p:spPr/>
        <p:txBody>
          <a:bodyPr/>
          <a:lstStyle/>
          <a:p>
            <a:r>
              <a:rPr lang="en-US" dirty="0"/>
              <a:t>Ingesting data from other sources</a:t>
            </a:r>
          </a:p>
        </p:txBody>
      </p:sp>
      <p:sp>
        <p:nvSpPr>
          <p:cNvPr id="5" name="Content Placeholder 4">
            <a:extLst>
              <a:ext uri="{FF2B5EF4-FFF2-40B4-BE49-F238E27FC236}">
                <a16:creationId xmlns:a16="http://schemas.microsoft.com/office/drawing/2014/main" id="{3B8CFB0A-9904-384B-94DD-1B3C81E86C9F}"/>
              </a:ext>
            </a:extLst>
          </p:cNvPr>
          <p:cNvSpPr>
            <a:spLocks noGrp="1"/>
          </p:cNvSpPr>
          <p:nvPr>
            <p:ph idx="1"/>
          </p:nvPr>
        </p:nvSpPr>
        <p:spPr/>
        <p:txBody>
          <a:bodyPr/>
          <a:lstStyle/>
          <a:p>
            <a:r>
              <a:rPr lang="en-US" dirty="0"/>
              <a:t>Downloaded data needs to be managed</a:t>
            </a:r>
          </a:p>
          <a:p>
            <a:pPr lvl="1"/>
            <a:r>
              <a:rPr lang="en-US" dirty="0"/>
              <a:t>Save provenance</a:t>
            </a:r>
          </a:p>
          <a:p>
            <a:pPr lvl="2"/>
            <a:r>
              <a:rPr lang="en-US" dirty="0"/>
              <a:t>Date and time of download</a:t>
            </a:r>
          </a:p>
          <a:p>
            <a:pPr lvl="2"/>
            <a:r>
              <a:rPr lang="en-US" dirty="0"/>
              <a:t>URL</a:t>
            </a:r>
          </a:p>
          <a:p>
            <a:pPr lvl="2"/>
            <a:r>
              <a:rPr lang="en-US" dirty="0"/>
              <a:t>Versions</a:t>
            </a:r>
          </a:p>
          <a:p>
            <a:r>
              <a:rPr lang="en-US" dirty="0"/>
              <a:t>Ideally scripted</a:t>
            </a:r>
          </a:p>
          <a:p>
            <a:pPr lvl="1"/>
            <a:r>
              <a:rPr lang="en-US" dirty="0">
                <a:latin typeface="Courier" pitchFamily="2" charset="0"/>
              </a:rPr>
              <a:t>curl</a:t>
            </a:r>
            <a:r>
              <a:rPr lang="en-US" dirty="0"/>
              <a:t> </a:t>
            </a:r>
          </a:p>
          <a:p>
            <a:r>
              <a:rPr lang="en-US" dirty="0"/>
              <a:t>Write meta-data description</a:t>
            </a:r>
          </a:p>
        </p:txBody>
      </p:sp>
    </p:spTree>
    <p:extLst>
      <p:ext uri="{BB962C8B-B14F-4D97-AF65-F5344CB8AC3E}">
        <p14:creationId xmlns:p14="http://schemas.microsoft.com/office/powerpoint/2010/main" val="1967072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559E0-2A53-C84C-92A0-8086385D0107}"/>
              </a:ext>
            </a:extLst>
          </p:cNvPr>
          <p:cNvSpPr>
            <a:spLocks noGrp="1"/>
          </p:cNvSpPr>
          <p:nvPr>
            <p:ph type="title"/>
          </p:nvPr>
        </p:nvSpPr>
        <p:spPr/>
        <p:txBody>
          <a:bodyPr/>
          <a:lstStyle/>
          <a:p>
            <a:r>
              <a:rPr lang="en-US" dirty="0"/>
              <a:t>Protect your source data</a:t>
            </a:r>
          </a:p>
        </p:txBody>
      </p:sp>
      <p:sp>
        <p:nvSpPr>
          <p:cNvPr id="3" name="Content Placeholder 2">
            <a:extLst>
              <a:ext uri="{FF2B5EF4-FFF2-40B4-BE49-F238E27FC236}">
                <a16:creationId xmlns:a16="http://schemas.microsoft.com/office/drawing/2014/main" id="{E0699F38-7BCC-2F4F-8043-22DE5BC5DC83}"/>
              </a:ext>
            </a:extLst>
          </p:cNvPr>
          <p:cNvSpPr>
            <a:spLocks noGrp="1"/>
          </p:cNvSpPr>
          <p:nvPr>
            <p:ph idx="1"/>
          </p:nvPr>
        </p:nvSpPr>
        <p:spPr/>
        <p:txBody>
          <a:bodyPr/>
          <a:lstStyle/>
          <a:p>
            <a:r>
              <a:rPr lang="en-US" dirty="0"/>
              <a:t>One master copy with meta-data in one place</a:t>
            </a:r>
          </a:p>
          <a:p>
            <a:r>
              <a:rPr lang="en-US" dirty="0"/>
              <a:t>Write-protected to reduce risk of accidental deletion</a:t>
            </a:r>
          </a:p>
          <a:p>
            <a:r>
              <a:rPr lang="en-US" dirty="0"/>
              <a:t>Readable by the data owner and/or data steward only</a:t>
            </a:r>
          </a:p>
          <a:p>
            <a:r>
              <a:rPr lang="en-US" dirty="0"/>
              <a:t>Encrypted to reduce risk of accidental release</a:t>
            </a:r>
          </a:p>
          <a:p>
            <a:pPr lvl="1"/>
            <a:r>
              <a:rPr lang="en-US" dirty="0"/>
              <a:t>Key management </a:t>
            </a:r>
          </a:p>
          <a:p>
            <a:endParaRPr lang="en-US" dirty="0"/>
          </a:p>
        </p:txBody>
      </p:sp>
    </p:spTree>
    <p:extLst>
      <p:ext uri="{BB962C8B-B14F-4D97-AF65-F5344CB8AC3E}">
        <p14:creationId xmlns:p14="http://schemas.microsoft.com/office/powerpoint/2010/main" val="485488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B2C49-C944-8D4D-9C22-2CA41E8F3BD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0D26C2F-072F-EC42-9E3A-9EBCD68EBA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1992831"/>
            <a:ext cx="4917800" cy="2438280"/>
          </a:xfrm>
          <a:prstGeom prst="rect">
            <a:avLst/>
          </a:prstGeom>
        </p:spPr>
      </p:pic>
      <p:pic>
        <p:nvPicPr>
          <p:cNvPr id="6" name="Picture 5">
            <a:extLst>
              <a:ext uri="{FF2B5EF4-FFF2-40B4-BE49-F238E27FC236}">
                <a16:creationId xmlns:a16="http://schemas.microsoft.com/office/drawing/2014/main" id="{420A75D0-55BE-8040-844D-724486A4BE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8075" y="3062978"/>
            <a:ext cx="4867275" cy="2736266"/>
          </a:xfrm>
          <a:prstGeom prst="rect">
            <a:avLst/>
          </a:prstGeom>
        </p:spPr>
      </p:pic>
      <p:pic>
        <p:nvPicPr>
          <p:cNvPr id="7" name="Picture 6">
            <a:extLst>
              <a:ext uri="{FF2B5EF4-FFF2-40B4-BE49-F238E27FC236}">
                <a16:creationId xmlns:a16="http://schemas.microsoft.com/office/drawing/2014/main" id="{386F0105-EA52-334D-BB0E-221FDACB1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5" y="1913430"/>
            <a:ext cx="7915275" cy="4467620"/>
          </a:xfrm>
          <a:prstGeom prst="rect">
            <a:avLst/>
          </a:prstGeom>
        </p:spPr>
      </p:pic>
      <p:sp>
        <p:nvSpPr>
          <p:cNvPr id="8" name="TextBox 7">
            <a:extLst>
              <a:ext uri="{FF2B5EF4-FFF2-40B4-BE49-F238E27FC236}">
                <a16:creationId xmlns:a16="http://schemas.microsoft.com/office/drawing/2014/main" id="{65374001-96A4-7C40-8B14-411C828F93B2}"/>
              </a:ext>
            </a:extLst>
          </p:cNvPr>
          <p:cNvSpPr txBox="1"/>
          <p:nvPr/>
        </p:nvSpPr>
        <p:spPr>
          <a:xfrm>
            <a:off x="3981450" y="6425731"/>
            <a:ext cx="6816936" cy="246221"/>
          </a:xfrm>
          <a:prstGeom prst="rect">
            <a:avLst/>
          </a:prstGeom>
          <a:noFill/>
        </p:spPr>
        <p:txBody>
          <a:bodyPr wrap="square" rtlCol="0">
            <a:spAutoFit/>
          </a:bodyPr>
          <a:lstStyle/>
          <a:p>
            <a:r>
              <a:rPr lang="en-US" sz="1000" dirty="0"/>
              <a:t>https://</a:t>
            </a:r>
            <a:r>
              <a:rPr lang="en-US" sz="1000" dirty="0" err="1"/>
              <a:t>www.dw.com</a:t>
            </a:r>
            <a:r>
              <a:rPr lang="en-US" sz="1000" dirty="0"/>
              <a:t>/</a:t>
            </a:r>
            <a:r>
              <a:rPr lang="en-US" sz="1000" dirty="0" err="1"/>
              <a:t>en</a:t>
            </a:r>
            <a:r>
              <a:rPr lang="en-US" sz="1000" dirty="0"/>
              <a:t>/brazil-museum-fire-a-loss-for-the-whole-world/a-45350820</a:t>
            </a:r>
          </a:p>
        </p:txBody>
      </p:sp>
    </p:spTree>
    <p:extLst>
      <p:ext uri="{BB962C8B-B14F-4D97-AF65-F5344CB8AC3E}">
        <p14:creationId xmlns:p14="http://schemas.microsoft.com/office/powerpoint/2010/main" val="826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2AE6-436F-8C47-BD54-297E5A647949}"/>
              </a:ext>
            </a:extLst>
          </p:cNvPr>
          <p:cNvSpPr>
            <a:spLocks noGrp="1"/>
          </p:cNvSpPr>
          <p:nvPr>
            <p:ph type="title"/>
          </p:nvPr>
        </p:nvSpPr>
        <p:spPr/>
        <p:txBody>
          <a:bodyPr/>
          <a:lstStyle/>
          <a:p>
            <a:r>
              <a:rPr lang="en-US" dirty="0"/>
              <a:t>3-2-1 Back-up</a:t>
            </a:r>
          </a:p>
        </p:txBody>
      </p:sp>
      <p:sp>
        <p:nvSpPr>
          <p:cNvPr id="3" name="Content Placeholder 2">
            <a:extLst>
              <a:ext uri="{FF2B5EF4-FFF2-40B4-BE49-F238E27FC236}">
                <a16:creationId xmlns:a16="http://schemas.microsoft.com/office/drawing/2014/main" id="{E971B204-794A-D242-A0DE-F9BEAA88A8C3}"/>
              </a:ext>
            </a:extLst>
          </p:cNvPr>
          <p:cNvSpPr>
            <a:spLocks noGrp="1"/>
          </p:cNvSpPr>
          <p:nvPr>
            <p:ph idx="1"/>
          </p:nvPr>
        </p:nvSpPr>
        <p:spPr/>
        <p:txBody>
          <a:bodyPr/>
          <a:lstStyle/>
          <a:p>
            <a:r>
              <a:rPr lang="en-US" dirty="0"/>
              <a:t>Three copies</a:t>
            </a:r>
          </a:p>
          <a:p>
            <a:r>
              <a:rPr lang="en-US" dirty="0"/>
              <a:t>Two different media</a:t>
            </a:r>
          </a:p>
          <a:p>
            <a:r>
              <a:rPr lang="en-US" dirty="0"/>
              <a:t>One off-site copy</a:t>
            </a:r>
          </a:p>
          <a:p>
            <a:endParaRPr lang="en-US" dirty="0"/>
          </a:p>
          <a:p>
            <a:r>
              <a:rPr lang="en-US" dirty="0"/>
              <a:t>Example</a:t>
            </a:r>
          </a:p>
          <a:p>
            <a:pPr lvl="1"/>
            <a:r>
              <a:rPr lang="en-US" dirty="0"/>
              <a:t>Data set on your machine</a:t>
            </a:r>
          </a:p>
          <a:p>
            <a:pPr lvl="1"/>
            <a:r>
              <a:rPr lang="en-US" dirty="0"/>
              <a:t>Copy on an external hard drive</a:t>
            </a:r>
          </a:p>
          <a:p>
            <a:pPr lvl="1"/>
            <a:r>
              <a:rPr lang="en-US" dirty="0"/>
              <a:t>Online share (</a:t>
            </a:r>
            <a:r>
              <a:rPr lang="en-US" dirty="0" err="1"/>
              <a:t>owncloud</a:t>
            </a:r>
            <a:r>
              <a:rPr lang="en-US" dirty="0"/>
              <a:t>)</a:t>
            </a:r>
          </a:p>
          <a:p>
            <a:pPr lvl="1"/>
            <a:endParaRPr lang="en-US" dirty="0"/>
          </a:p>
        </p:txBody>
      </p:sp>
    </p:spTree>
    <p:extLst>
      <p:ext uri="{BB962C8B-B14F-4D97-AF65-F5344CB8AC3E}">
        <p14:creationId xmlns:p14="http://schemas.microsoft.com/office/powerpoint/2010/main" val="156522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endParaRPr/>
          </a:p>
        </p:txBody>
      </p:sp>
      <p:sp>
        <p:nvSpPr>
          <p:cNvPr id="132" name="Shape 132"/>
          <p:cNvSpPr>
            <a:spLocks noGrp="1"/>
          </p:cNvSpPr>
          <p:nvPr>
            <p:ph type="body" idx="1"/>
          </p:nvPr>
        </p:nvSpPr>
        <p:spPr>
          <a:xfrm>
            <a:off x="628651" y="2226469"/>
            <a:ext cx="2239241" cy="3263504"/>
          </a:xfrm>
          <a:prstGeom prst="rect">
            <a:avLst/>
          </a:prstGeom>
        </p:spPr>
        <p:txBody>
          <a:bodyPr/>
          <a:lstStyle/>
          <a:p>
            <a:r>
              <a:rPr lang="en-US" dirty="0"/>
              <a:t>Data archival by Outlook</a:t>
            </a:r>
          </a:p>
          <a:p>
            <a:endParaRPr dirty="0"/>
          </a:p>
        </p:txBody>
      </p:sp>
      <p:sp>
        <p:nvSpPr>
          <p:cNvPr id="133" name="Shape 133"/>
          <p:cNvSpPr>
            <a:spLocks noGrp="1"/>
          </p:cNvSpPr>
          <p:nvPr>
            <p:ph type="sldNum" sz="quarter" idx="10"/>
          </p:nvPr>
        </p:nvSpPr>
        <p:spPr>
          <a:xfrm>
            <a:off x="4505000" y="5736209"/>
            <a:ext cx="127302" cy="2009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pic>
        <p:nvPicPr>
          <p:cNvPr id="134" name="pasted-image.png"/>
          <p:cNvPicPr>
            <a:picLocks noChangeAspect="1"/>
          </p:cNvPicPr>
          <p:nvPr/>
        </p:nvPicPr>
        <p:blipFill>
          <a:blip r:embed="rId2">
            <a:extLst/>
          </a:blip>
          <a:stretch>
            <a:fillRect/>
          </a:stretch>
        </p:blipFill>
        <p:spPr>
          <a:xfrm>
            <a:off x="-67000" y="-402986"/>
            <a:ext cx="9144000" cy="7626895"/>
          </a:xfrm>
          <a:prstGeom prst="rect">
            <a:avLst/>
          </a:prstGeom>
          <a:ln w="12700">
            <a:miter lim="400000"/>
          </a:ln>
        </p:spPr>
      </p:pic>
      <p:sp>
        <p:nvSpPr>
          <p:cNvPr id="135" name="Shape 135"/>
          <p:cNvSpPr/>
          <p:nvPr/>
        </p:nvSpPr>
        <p:spPr>
          <a:xfrm>
            <a:off x="5587845" y="323144"/>
            <a:ext cx="1955263" cy="261850"/>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solidFill>
                  <a:srgbClr val="FFFFFF"/>
                </a:solidFill>
                <a:latin typeface="+mj-lt"/>
                <a:ea typeface="+mj-ea"/>
                <a:cs typeface="+mj-cs"/>
                <a:sym typeface="Helvetica"/>
              </a:defRPr>
            </a:lvl1pPr>
          </a:lstStyle>
          <a:p>
            <a:r>
              <a:rPr lang="en-US" sz="1350" dirty="0"/>
              <a:t>Your</a:t>
            </a:r>
            <a:r>
              <a:rPr sz="1350" dirty="0"/>
              <a:t> data management</a:t>
            </a:r>
          </a:p>
        </p:txBody>
      </p:sp>
    </p:spTree>
    <p:extLst>
      <p:ext uri="{BB962C8B-B14F-4D97-AF65-F5344CB8AC3E}">
        <p14:creationId xmlns:p14="http://schemas.microsoft.com/office/powerpoint/2010/main" val="125592247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56E7-3EBC-B247-ABA8-6F08929ECCDD}"/>
              </a:ext>
            </a:extLst>
          </p:cNvPr>
          <p:cNvSpPr>
            <a:spLocks noGrp="1"/>
          </p:cNvSpPr>
          <p:nvPr>
            <p:ph type="title"/>
          </p:nvPr>
        </p:nvSpPr>
        <p:spPr/>
        <p:txBody>
          <a:bodyPr/>
          <a:lstStyle/>
          <a:p>
            <a:r>
              <a:rPr lang="en-US" dirty="0"/>
              <a:t>Getting your data</a:t>
            </a:r>
          </a:p>
        </p:txBody>
      </p:sp>
      <p:sp>
        <p:nvSpPr>
          <p:cNvPr id="3" name="Content Placeholder 2">
            <a:extLst>
              <a:ext uri="{FF2B5EF4-FFF2-40B4-BE49-F238E27FC236}">
                <a16:creationId xmlns:a16="http://schemas.microsoft.com/office/drawing/2014/main" id="{94491241-ED88-504C-91EE-932C56622111}"/>
              </a:ext>
            </a:extLst>
          </p:cNvPr>
          <p:cNvSpPr>
            <a:spLocks noGrp="1"/>
          </p:cNvSpPr>
          <p:nvPr>
            <p:ph idx="1"/>
          </p:nvPr>
        </p:nvSpPr>
        <p:spPr/>
        <p:txBody>
          <a:bodyPr/>
          <a:lstStyle/>
          <a:p>
            <a:r>
              <a:rPr lang="en-US" dirty="0"/>
              <a:t>Sensitive data should be encrypted</a:t>
            </a:r>
          </a:p>
          <a:p>
            <a:pPr lvl="1"/>
            <a:r>
              <a:rPr lang="en-US" dirty="0"/>
              <a:t>Pertains to all data that include a pseudonym</a:t>
            </a:r>
          </a:p>
          <a:p>
            <a:r>
              <a:rPr lang="en-US" dirty="0"/>
              <a:t>Avoid all transfer of any data by e-mail</a:t>
            </a:r>
          </a:p>
          <a:p>
            <a:pPr lvl="1"/>
            <a:r>
              <a:rPr lang="en-US" dirty="0"/>
              <a:t>Data can be read on passage</a:t>
            </a:r>
          </a:p>
          <a:p>
            <a:pPr lvl="1"/>
            <a:r>
              <a:rPr lang="en-US" dirty="0"/>
              <a:t>Sensitive data must not be shared by mail</a:t>
            </a:r>
          </a:p>
          <a:p>
            <a:pPr lvl="1"/>
            <a:endParaRPr lang="en-US" dirty="0"/>
          </a:p>
          <a:p>
            <a:pPr lvl="1"/>
            <a:r>
              <a:rPr lang="en-US" dirty="0"/>
              <a:t>E-mail is a poor repository</a:t>
            </a:r>
          </a:p>
        </p:txBody>
      </p:sp>
      <p:pic>
        <p:nvPicPr>
          <p:cNvPr id="4" name="Picture 3">
            <a:extLst>
              <a:ext uri="{FF2B5EF4-FFF2-40B4-BE49-F238E27FC236}">
                <a16:creationId xmlns:a16="http://schemas.microsoft.com/office/drawing/2014/main" id="{8472DD5B-76F2-1C4D-91D5-0BAFD30B71FA}"/>
              </a:ext>
            </a:extLst>
          </p:cNvPr>
          <p:cNvPicPr>
            <a:picLocks noChangeAspect="1"/>
          </p:cNvPicPr>
          <p:nvPr/>
        </p:nvPicPr>
        <p:blipFill>
          <a:blip r:embed="rId2"/>
          <a:stretch>
            <a:fillRect/>
          </a:stretch>
        </p:blipFill>
        <p:spPr>
          <a:xfrm>
            <a:off x="7161809" y="2655407"/>
            <a:ext cx="1709057" cy="3092579"/>
          </a:xfrm>
          <a:prstGeom prst="rect">
            <a:avLst/>
          </a:prstGeom>
        </p:spPr>
      </p:pic>
    </p:spTree>
    <p:extLst>
      <p:ext uri="{BB962C8B-B14F-4D97-AF65-F5344CB8AC3E}">
        <p14:creationId xmlns:p14="http://schemas.microsoft.com/office/powerpoint/2010/main" val="3612728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AB7E-B385-0C43-96BD-6297008A360C}"/>
              </a:ext>
            </a:extLst>
          </p:cNvPr>
          <p:cNvSpPr>
            <a:spLocks noGrp="1"/>
          </p:cNvSpPr>
          <p:nvPr>
            <p:ph type="title"/>
          </p:nvPr>
        </p:nvSpPr>
        <p:spPr/>
        <p:txBody>
          <a:bodyPr/>
          <a:lstStyle/>
          <a:p>
            <a:r>
              <a:rPr lang="en-US" dirty="0"/>
              <a:t>Build yourself a repository</a:t>
            </a:r>
          </a:p>
        </p:txBody>
      </p:sp>
      <p:sp>
        <p:nvSpPr>
          <p:cNvPr id="3" name="Content Placeholder 2">
            <a:extLst>
              <a:ext uri="{FF2B5EF4-FFF2-40B4-BE49-F238E27FC236}">
                <a16:creationId xmlns:a16="http://schemas.microsoft.com/office/drawing/2014/main" id="{F5435040-2470-7C40-A957-A41EB32B3D4C}"/>
              </a:ext>
            </a:extLst>
          </p:cNvPr>
          <p:cNvSpPr>
            <a:spLocks noGrp="1"/>
          </p:cNvSpPr>
          <p:nvPr>
            <p:ph idx="1"/>
          </p:nvPr>
        </p:nvSpPr>
        <p:spPr/>
        <p:txBody>
          <a:bodyPr>
            <a:normAutofit fontScale="92500" lnSpcReduction="20000"/>
          </a:bodyPr>
          <a:lstStyle/>
          <a:p>
            <a:r>
              <a:rPr lang="en-US" dirty="0"/>
              <a:t>Identify a structure that how you would like to store your data</a:t>
            </a:r>
          </a:p>
          <a:p>
            <a:r>
              <a:rPr lang="en-US" dirty="0"/>
              <a:t>Any structure is better than not thinking about it</a:t>
            </a:r>
          </a:p>
          <a:p>
            <a:endParaRPr lang="en-US" dirty="0"/>
          </a:p>
          <a:p>
            <a:r>
              <a:rPr lang="en-US" dirty="0"/>
              <a:t>Possible considerations</a:t>
            </a:r>
          </a:p>
          <a:p>
            <a:pPr lvl="1"/>
            <a:r>
              <a:rPr lang="en-US" dirty="0"/>
              <a:t>Separate source data and intermediate data strictly</a:t>
            </a:r>
          </a:p>
          <a:p>
            <a:pPr lvl="1"/>
            <a:r>
              <a:rPr lang="en-US" dirty="0"/>
              <a:t>Store meta-data with the source data (e.g. in a </a:t>
            </a:r>
            <a:r>
              <a:rPr lang="en-US" dirty="0" err="1"/>
              <a:t>README.txt</a:t>
            </a:r>
            <a:r>
              <a:rPr lang="en-US" dirty="0"/>
              <a:t> file or a structured doc)</a:t>
            </a:r>
          </a:p>
          <a:p>
            <a:pPr lvl="1"/>
            <a:r>
              <a:rPr lang="en-US" dirty="0"/>
              <a:t>Use infrastructure </a:t>
            </a:r>
          </a:p>
          <a:p>
            <a:pPr lvl="2"/>
            <a:r>
              <a:rPr lang="en-US" dirty="0"/>
              <a:t>University-led file sharing or servers</a:t>
            </a:r>
          </a:p>
          <a:p>
            <a:pPr lvl="2"/>
            <a:r>
              <a:rPr lang="en-US" dirty="0"/>
              <a:t>Dropbox or </a:t>
            </a:r>
            <a:r>
              <a:rPr lang="en-US" dirty="0" err="1"/>
              <a:t>ownCloud</a:t>
            </a:r>
            <a:r>
              <a:rPr lang="en-US" dirty="0"/>
              <a:t> shares</a:t>
            </a:r>
          </a:p>
          <a:p>
            <a:pPr lvl="2"/>
            <a:r>
              <a:rPr lang="en-US" dirty="0"/>
              <a:t>Cloud environments</a:t>
            </a:r>
          </a:p>
          <a:p>
            <a:pPr lvl="1"/>
            <a:r>
              <a:rPr lang="en-US" dirty="0"/>
              <a:t>Avoid personal hard-drives for primary storage</a:t>
            </a:r>
          </a:p>
          <a:p>
            <a:endParaRPr lang="en-US" dirty="0"/>
          </a:p>
        </p:txBody>
      </p:sp>
    </p:spTree>
    <p:extLst>
      <p:ext uri="{BB962C8B-B14F-4D97-AF65-F5344CB8AC3E}">
        <p14:creationId xmlns:p14="http://schemas.microsoft.com/office/powerpoint/2010/main" val="3755984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63EB-3A28-5E4A-B081-43BE86E518A1}"/>
              </a:ext>
            </a:extLst>
          </p:cNvPr>
          <p:cNvSpPr>
            <a:spLocks noGrp="1"/>
          </p:cNvSpPr>
          <p:nvPr>
            <p:ph type="title"/>
          </p:nvPr>
        </p:nvSpPr>
        <p:spPr/>
        <p:txBody>
          <a:bodyPr/>
          <a:lstStyle/>
          <a:p>
            <a:r>
              <a:rPr lang="en-US" dirty="0"/>
              <a:t>Protecting your data</a:t>
            </a:r>
          </a:p>
        </p:txBody>
      </p:sp>
      <p:sp>
        <p:nvSpPr>
          <p:cNvPr id="3" name="Content Placeholder 2">
            <a:extLst>
              <a:ext uri="{FF2B5EF4-FFF2-40B4-BE49-F238E27FC236}">
                <a16:creationId xmlns:a16="http://schemas.microsoft.com/office/drawing/2014/main" id="{679EB054-4A98-6B44-A211-D3D90BFF9B92}"/>
              </a:ext>
            </a:extLst>
          </p:cNvPr>
          <p:cNvSpPr>
            <a:spLocks noGrp="1"/>
          </p:cNvSpPr>
          <p:nvPr>
            <p:ph idx="1"/>
          </p:nvPr>
        </p:nvSpPr>
        <p:spPr/>
        <p:txBody>
          <a:bodyPr/>
          <a:lstStyle/>
          <a:p>
            <a:r>
              <a:rPr lang="en-US" dirty="0"/>
              <a:t>Minimize the number of unmanaged copies of a resource</a:t>
            </a:r>
          </a:p>
          <a:p>
            <a:r>
              <a:rPr lang="en-US" dirty="0"/>
              <a:t>Data with meta-data in one place, write protected</a:t>
            </a:r>
          </a:p>
          <a:p>
            <a:r>
              <a:rPr lang="en-US" dirty="0"/>
              <a:t>Resource duplication should either be</a:t>
            </a:r>
          </a:p>
          <a:p>
            <a:pPr lvl="1"/>
            <a:r>
              <a:rPr lang="en-US" dirty="0"/>
              <a:t>Scripted for processing</a:t>
            </a:r>
          </a:p>
          <a:p>
            <a:pPr lvl="1"/>
            <a:r>
              <a:rPr lang="en-US" dirty="0"/>
              <a:t>Automated back-up</a:t>
            </a:r>
          </a:p>
        </p:txBody>
      </p:sp>
    </p:spTree>
    <p:extLst>
      <p:ext uri="{BB962C8B-B14F-4D97-AF65-F5344CB8AC3E}">
        <p14:creationId xmlns:p14="http://schemas.microsoft.com/office/powerpoint/2010/main" val="2029906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F6B77-E7FC-B94E-8953-17613F54823E}"/>
              </a:ext>
            </a:extLst>
          </p:cNvPr>
          <p:cNvSpPr>
            <a:spLocks noGrp="1"/>
          </p:cNvSpPr>
          <p:nvPr>
            <p:ph type="ctrTitle"/>
          </p:nvPr>
        </p:nvSpPr>
        <p:spPr/>
        <p:txBody>
          <a:bodyPr/>
          <a:lstStyle/>
          <a:p>
            <a:r>
              <a:rPr lang="en-US" dirty="0"/>
              <a:t>How to name files</a:t>
            </a:r>
          </a:p>
        </p:txBody>
      </p:sp>
      <p:sp>
        <p:nvSpPr>
          <p:cNvPr id="5" name="Subtitle 4">
            <a:extLst>
              <a:ext uri="{FF2B5EF4-FFF2-40B4-BE49-F238E27FC236}">
                <a16:creationId xmlns:a16="http://schemas.microsoft.com/office/drawing/2014/main" id="{301672BE-DAAF-534F-A233-0E4BF7EC0EBE}"/>
              </a:ext>
            </a:extLst>
          </p:cNvPr>
          <p:cNvSpPr>
            <a:spLocks noGrp="1"/>
          </p:cNvSpPr>
          <p:nvPr>
            <p:ph type="subTitle" idx="1"/>
          </p:nvPr>
        </p:nvSpPr>
        <p:spPr/>
        <p:txBody>
          <a:bodyPr/>
          <a:lstStyle/>
          <a:p>
            <a:r>
              <a:rPr lang="en-US" dirty="0"/>
              <a:t>From Jenny Bryan by CC-BY</a:t>
            </a:r>
          </a:p>
          <a:p>
            <a:r>
              <a:rPr lang="en-US" dirty="0"/>
              <a:t>https://</a:t>
            </a:r>
            <a:r>
              <a:rPr lang="en-US" dirty="0" err="1"/>
              <a:t>speakerdeck.com</a:t>
            </a:r>
            <a:r>
              <a:rPr lang="en-US" dirty="0"/>
              <a:t>/</a:t>
            </a:r>
            <a:r>
              <a:rPr lang="en-US" dirty="0" err="1"/>
              <a:t>jennybc</a:t>
            </a:r>
            <a:r>
              <a:rPr lang="en-US" dirty="0"/>
              <a:t>/how-to-name-files</a:t>
            </a:r>
          </a:p>
        </p:txBody>
      </p:sp>
    </p:spTree>
    <p:extLst>
      <p:ext uri="{BB962C8B-B14F-4D97-AF65-F5344CB8AC3E}">
        <p14:creationId xmlns:p14="http://schemas.microsoft.com/office/powerpoint/2010/main" val="4137058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2CA8-8272-3344-8349-8A29E7E13984}"/>
              </a:ext>
            </a:extLst>
          </p:cNvPr>
          <p:cNvSpPr>
            <a:spLocks noGrp="1"/>
          </p:cNvSpPr>
          <p:nvPr>
            <p:ph type="title"/>
          </p:nvPr>
        </p:nvSpPr>
        <p:spPr/>
        <p:txBody>
          <a:bodyPr/>
          <a:lstStyle/>
          <a:p>
            <a:r>
              <a:rPr lang="en-US" dirty="0"/>
              <a:t>File naming</a:t>
            </a:r>
          </a:p>
        </p:txBody>
      </p:sp>
      <p:sp>
        <p:nvSpPr>
          <p:cNvPr id="3" name="Content Placeholder 2">
            <a:extLst>
              <a:ext uri="{FF2B5EF4-FFF2-40B4-BE49-F238E27FC236}">
                <a16:creationId xmlns:a16="http://schemas.microsoft.com/office/drawing/2014/main" id="{D69411CA-9D4B-EF44-85C1-EB099A5DD81F}"/>
              </a:ext>
            </a:extLst>
          </p:cNvPr>
          <p:cNvSpPr>
            <a:spLocks noGrp="1"/>
          </p:cNvSpPr>
          <p:nvPr>
            <p:ph idx="1"/>
          </p:nvPr>
        </p:nvSpPr>
        <p:spPr>
          <a:xfrm>
            <a:off x="628649" y="1825625"/>
            <a:ext cx="8162925" cy="4351338"/>
          </a:xfrm>
        </p:spPr>
        <p:txBody>
          <a:bodyPr>
            <a:normAutofit fontScale="85000" lnSpcReduction="10000"/>
          </a:bodyPr>
          <a:lstStyle/>
          <a:p>
            <a:r>
              <a:rPr lang="en-GB" dirty="0"/>
              <a:t>Bad file names</a:t>
            </a:r>
          </a:p>
          <a:p>
            <a:pPr lvl="1"/>
            <a:r>
              <a:rPr lang="en-GB" dirty="0" err="1">
                <a:latin typeface="Courier" pitchFamily="2" charset="0"/>
              </a:rPr>
              <a:t>myabstract.docx</a:t>
            </a:r>
            <a:endParaRPr lang="en-GB" dirty="0">
              <a:latin typeface="Courier" pitchFamily="2" charset="0"/>
            </a:endParaRPr>
          </a:p>
          <a:p>
            <a:pPr lvl="1"/>
            <a:r>
              <a:rPr lang="en-GB" dirty="0">
                <a:latin typeface="Courier" pitchFamily="2" charset="0"/>
              </a:rPr>
              <a:t>Joe’s Filenames Use Spaces and </a:t>
            </a:r>
            <a:r>
              <a:rPr lang="en-GB" dirty="0" err="1">
                <a:latin typeface="Courier" pitchFamily="2" charset="0"/>
              </a:rPr>
              <a:t>Punctuation.xlsx</a:t>
            </a:r>
            <a:r>
              <a:rPr lang="en-GB" dirty="0">
                <a:latin typeface="Courier" pitchFamily="2" charset="0"/>
              </a:rPr>
              <a:t> figure 1.png</a:t>
            </a:r>
          </a:p>
          <a:p>
            <a:pPr lvl="1"/>
            <a:r>
              <a:rPr lang="en-GB" dirty="0">
                <a:latin typeface="Courier" pitchFamily="2" charset="0"/>
              </a:rPr>
              <a:t>fig 2.png</a:t>
            </a:r>
          </a:p>
          <a:p>
            <a:pPr lvl="1"/>
            <a:r>
              <a:rPr lang="en-GB" dirty="0">
                <a:latin typeface="Courier" pitchFamily="2" charset="0"/>
              </a:rPr>
              <a:t>JW7d^(2sl@deletethisandyourcareerisoverWx2*.txt </a:t>
            </a:r>
          </a:p>
          <a:p>
            <a:r>
              <a:rPr lang="en-US" dirty="0"/>
              <a:t>Better filenames</a:t>
            </a:r>
          </a:p>
          <a:p>
            <a:pPr lvl="1"/>
            <a:r>
              <a:rPr lang="en-GB" dirty="0">
                <a:latin typeface="Courier" pitchFamily="2" charset="0"/>
              </a:rPr>
              <a:t>2014-06-08_abstract-for-sla.docx </a:t>
            </a:r>
          </a:p>
          <a:p>
            <a:pPr lvl="1"/>
            <a:r>
              <a:rPr lang="en-GB" dirty="0">
                <a:latin typeface="Courier" pitchFamily="2" charset="0"/>
              </a:rPr>
              <a:t>joes-filenames-are-getting-</a:t>
            </a:r>
            <a:r>
              <a:rPr lang="en-GB" dirty="0" err="1">
                <a:latin typeface="Courier" pitchFamily="2" charset="0"/>
              </a:rPr>
              <a:t>better.xlsx</a:t>
            </a:r>
            <a:r>
              <a:rPr lang="en-GB" dirty="0">
                <a:latin typeface="Courier" pitchFamily="2" charset="0"/>
              </a:rPr>
              <a:t> </a:t>
            </a:r>
          </a:p>
          <a:p>
            <a:pPr lvl="1"/>
            <a:r>
              <a:rPr lang="en-GB" dirty="0">
                <a:latin typeface="Courier" pitchFamily="2" charset="0"/>
              </a:rPr>
              <a:t>fig01_scatterplot-talk-length-vs-interest.png</a:t>
            </a:r>
          </a:p>
          <a:p>
            <a:pPr lvl="1"/>
            <a:r>
              <a:rPr lang="en-GB" dirty="0">
                <a:latin typeface="Courier" pitchFamily="2" charset="0"/>
              </a:rPr>
              <a:t>fig02_histogram-talk-attendance.png </a:t>
            </a:r>
          </a:p>
          <a:p>
            <a:pPr lvl="1"/>
            <a:r>
              <a:rPr lang="en-GB" dirty="0">
                <a:latin typeface="Courier" pitchFamily="2" charset="0"/>
              </a:rPr>
              <a:t>1986-01-28_raw-data-from-challenger-o-rings.txt </a:t>
            </a:r>
          </a:p>
          <a:p>
            <a:endParaRPr lang="en-US" dirty="0"/>
          </a:p>
        </p:txBody>
      </p:sp>
    </p:spTree>
    <p:extLst>
      <p:ext uri="{BB962C8B-B14F-4D97-AF65-F5344CB8AC3E}">
        <p14:creationId xmlns:p14="http://schemas.microsoft.com/office/powerpoint/2010/main" val="3311803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FE388-87C6-7543-9F03-D77D86EAC890}"/>
              </a:ext>
            </a:extLst>
          </p:cNvPr>
          <p:cNvSpPr>
            <a:spLocks noGrp="1"/>
          </p:cNvSpPr>
          <p:nvPr>
            <p:ph type="title"/>
          </p:nvPr>
        </p:nvSpPr>
        <p:spPr/>
        <p:txBody>
          <a:bodyPr/>
          <a:lstStyle/>
          <a:p>
            <a:r>
              <a:rPr lang="en-US" dirty="0"/>
              <a:t>Three principles for file names</a:t>
            </a:r>
          </a:p>
        </p:txBody>
      </p:sp>
      <p:sp>
        <p:nvSpPr>
          <p:cNvPr id="3" name="Content Placeholder 2">
            <a:extLst>
              <a:ext uri="{FF2B5EF4-FFF2-40B4-BE49-F238E27FC236}">
                <a16:creationId xmlns:a16="http://schemas.microsoft.com/office/drawing/2014/main" id="{D97E9346-5837-8C4E-BCE7-A9D1CE30C51F}"/>
              </a:ext>
            </a:extLst>
          </p:cNvPr>
          <p:cNvSpPr>
            <a:spLocks noGrp="1"/>
          </p:cNvSpPr>
          <p:nvPr>
            <p:ph idx="1"/>
          </p:nvPr>
        </p:nvSpPr>
        <p:spPr/>
        <p:txBody>
          <a:bodyPr/>
          <a:lstStyle/>
          <a:p>
            <a:pPr marL="514350" indent="-514350">
              <a:buFont typeface="+mj-lt"/>
              <a:buAutoNum type="arabicPeriod"/>
            </a:pPr>
            <a:r>
              <a:rPr lang="en-GB" dirty="0"/>
              <a:t>machine readable</a:t>
            </a:r>
          </a:p>
          <a:p>
            <a:pPr marL="514350" indent="-514350">
              <a:buFont typeface="+mj-lt"/>
              <a:buAutoNum type="arabicPeriod"/>
            </a:pPr>
            <a:r>
              <a:rPr lang="en-GB" dirty="0"/>
              <a:t>human readable</a:t>
            </a:r>
          </a:p>
          <a:p>
            <a:pPr marL="514350" indent="-514350">
              <a:buFont typeface="+mj-lt"/>
              <a:buAutoNum type="arabicPeriod"/>
            </a:pPr>
            <a:r>
              <a:rPr lang="en-GB" dirty="0"/>
              <a:t>plays well with default ordering </a:t>
            </a:r>
          </a:p>
          <a:p>
            <a:endParaRPr lang="en-US" dirty="0"/>
          </a:p>
        </p:txBody>
      </p:sp>
    </p:spTree>
    <p:extLst>
      <p:ext uri="{BB962C8B-B14F-4D97-AF65-F5344CB8AC3E}">
        <p14:creationId xmlns:p14="http://schemas.microsoft.com/office/powerpoint/2010/main" val="4051132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F082-5D5E-FB4E-8298-68A499EE55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BF07A2-CE32-974F-B7DE-8F0CE12342A2}"/>
              </a:ext>
            </a:extLst>
          </p:cNvPr>
          <p:cNvSpPr>
            <a:spLocks noGrp="1"/>
          </p:cNvSpPr>
          <p:nvPr>
            <p:ph idx="1"/>
          </p:nvPr>
        </p:nvSpPr>
        <p:spPr/>
        <p:txBody>
          <a:bodyPr/>
          <a:lstStyle/>
          <a:p>
            <a:endParaRPr lang="en-US"/>
          </a:p>
        </p:txBody>
      </p:sp>
      <p:pic>
        <p:nvPicPr>
          <p:cNvPr id="1025" name="Picture 1" descr="page5image3914155600">
            <a:extLst>
              <a:ext uri="{FF2B5EF4-FFF2-40B4-BE49-F238E27FC236}">
                <a16:creationId xmlns:a16="http://schemas.microsoft.com/office/drawing/2014/main" id="{A54732D9-6A2A-7540-AF20-87C06CDF13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49" y="1825625"/>
            <a:ext cx="9040921" cy="224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9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339A-A24E-2B49-BFC0-711F753C8C5D}"/>
              </a:ext>
            </a:extLst>
          </p:cNvPr>
          <p:cNvSpPr>
            <a:spLocks noGrp="1"/>
          </p:cNvSpPr>
          <p:nvPr>
            <p:ph type="title"/>
          </p:nvPr>
        </p:nvSpPr>
        <p:spPr/>
        <p:txBody>
          <a:bodyPr/>
          <a:lstStyle/>
          <a:p>
            <a:r>
              <a:rPr lang="en-US" dirty="0"/>
              <a:t>Machine readable</a:t>
            </a:r>
          </a:p>
        </p:txBody>
      </p:sp>
      <p:sp>
        <p:nvSpPr>
          <p:cNvPr id="3" name="Content Placeholder 2">
            <a:extLst>
              <a:ext uri="{FF2B5EF4-FFF2-40B4-BE49-F238E27FC236}">
                <a16:creationId xmlns:a16="http://schemas.microsoft.com/office/drawing/2014/main" id="{4F48E770-35F1-CF45-8602-0C76D4AD6BFB}"/>
              </a:ext>
            </a:extLst>
          </p:cNvPr>
          <p:cNvSpPr>
            <a:spLocks noGrp="1"/>
          </p:cNvSpPr>
          <p:nvPr>
            <p:ph idx="1"/>
          </p:nvPr>
        </p:nvSpPr>
        <p:spPr/>
        <p:txBody>
          <a:bodyPr/>
          <a:lstStyle/>
          <a:p>
            <a:r>
              <a:rPr lang="en-GB" dirty="0"/>
              <a:t>avoid </a:t>
            </a:r>
          </a:p>
          <a:p>
            <a:pPr lvl="1"/>
            <a:r>
              <a:rPr lang="en-GB" dirty="0"/>
              <a:t>spaces	</a:t>
            </a:r>
          </a:p>
          <a:p>
            <a:pPr lvl="1"/>
            <a:r>
              <a:rPr lang="en-GB" dirty="0"/>
              <a:t>Punctuation</a:t>
            </a:r>
          </a:p>
          <a:p>
            <a:pPr lvl="1"/>
            <a:r>
              <a:rPr lang="en-GB" dirty="0"/>
              <a:t>accented characters</a:t>
            </a:r>
          </a:p>
          <a:p>
            <a:pPr lvl="1"/>
            <a:r>
              <a:rPr lang="en-GB" dirty="0"/>
              <a:t>case sensitivity </a:t>
            </a:r>
          </a:p>
          <a:p>
            <a:r>
              <a:rPr lang="en-GB" dirty="0"/>
              <a:t>deliberate use of delimiters </a:t>
            </a:r>
          </a:p>
          <a:p>
            <a:r>
              <a:rPr lang="en-GB" dirty="0"/>
              <a:t>regular expression and </a:t>
            </a:r>
            <a:r>
              <a:rPr lang="en-GB" dirty="0" err="1"/>
              <a:t>globbing</a:t>
            </a:r>
            <a:r>
              <a:rPr lang="en-GB" dirty="0"/>
              <a:t> friendly </a:t>
            </a:r>
          </a:p>
          <a:p>
            <a:pPr lvl="1"/>
            <a:r>
              <a:rPr lang="en-GB" dirty="0"/>
              <a:t>easy to compute on </a:t>
            </a:r>
          </a:p>
          <a:p>
            <a:endParaRPr lang="en-US" dirty="0"/>
          </a:p>
        </p:txBody>
      </p:sp>
    </p:spTree>
    <p:extLst>
      <p:ext uri="{BB962C8B-B14F-4D97-AF65-F5344CB8AC3E}">
        <p14:creationId xmlns:p14="http://schemas.microsoft.com/office/powerpoint/2010/main" val="1924824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AB84-7595-A14C-A731-CFE23B6E8978}"/>
              </a:ext>
            </a:extLst>
          </p:cNvPr>
          <p:cNvSpPr>
            <a:spLocks noGrp="1"/>
          </p:cNvSpPr>
          <p:nvPr>
            <p:ph type="title"/>
          </p:nvPr>
        </p:nvSpPr>
        <p:spPr/>
        <p:txBody>
          <a:bodyPr/>
          <a:lstStyle/>
          <a:p>
            <a:r>
              <a:rPr lang="en-US" dirty="0"/>
              <a:t>Example of </a:t>
            </a:r>
            <a:r>
              <a:rPr lang="en-US" dirty="0" err="1"/>
              <a:t>globbing</a:t>
            </a:r>
            <a:endParaRPr lang="en-US" dirty="0"/>
          </a:p>
        </p:txBody>
      </p:sp>
      <p:sp>
        <p:nvSpPr>
          <p:cNvPr id="3" name="Content Placeholder 2">
            <a:extLst>
              <a:ext uri="{FF2B5EF4-FFF2-40B4-BE49-F238E27FC236}">
                <a16:creationId xmlns:a16="http://schemas.microsoft.com/office/drawing/2014/main" id="{3E272FA5-7118-D449-A2AB-4EC87DAA9908}"/>
              </a:ext>
            </a:extLst>
          </p:cNvPr>
          <p:cNvSpPr>
            <a:spLocks noGrp="1"/>
          </p:cNvSpPr>
          <p:nvPr>
            <p:ph idx="1"/>
          </p:nvPr>
        </p:nvSpPr>
        <p:spPr/>
        <p:txBody>
          <a:bodyPr/>
          <a:lstStyle/>
          <a:p>
            <a:endParaRPr lang="en-US"/>
          </a:p>
        </p:txBody>
      </p:sp>
      <p:pic>
        <p:nvPicPr>
          <p:cNvPr id="2049" name="Picture 1" descr="page7image3913854320">
            <a:extLst>
              <a:ext uri="{FF2B5EF4-FFF2-40B4-BE49-F238E27FC236}">
                <a16:creationId xmlns:a16="http://schemas.microsoft.com/office/drawing/2014/main" id="{2F833300-7A5C-1146-AE96-AD6C1A8A03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4025" y="1825625"/>
            <a:ext cx="8235950" cy="2041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4A86DD-6977-8949-923C-FA6E3AA6E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4520452"/>
            <a:ext cx="7886700" cy="1656511"/>
          </a:xfrm>
          <a:prstGeom prst="rect">
            <a:avLst/>
          </a:prstGeom>
        </p:spPr>
      </p:pic>
      <p:sp>
        <p:nvSpPr>
          <p:cNvPr id="5" name="TextBox 4">
            <a:extLst>
              <a:ext uri="{FF2B5EF4-FFF2-40B4-BE49-F238E27FC236}">
                <a16:creationId xmlns:a16="http://schemas.microsoft.com/office/drawing/2014/main" id="{B8C7DD1E-4AE2-C841-B796-2BF38502A192}"/>
              </a:ext>
            </a:extLst>
          </p:cNvPr>
          <p:cNvSpPr txBox="1"/>
          <p:nvPr/>
        </p:nvSpPr>
        <p:spPr>
          <a:xfrm>
            <a:off x="349250" y="4001294"/>
            <a:ext cx="2751074" cy="523220"/>
          </a:xfrm>
          <a:prstGeom prst="rect">
            <a:avLst/>
          </a:prstGeom>
          <a:noFill/>
        </p:spPr>
        <p:txBody>
          <a:bodyPr wrap="none" rtlCol="0">
            <a:spAutoFit/>
          </a:bodyPr>
          <a:lstStyle/>
          <a:p>
            <a:r>
              <a:rPr lang="en-US" sz="2800" dirty="0"/>
              <a:t>Narrow file listing</a:t>
            </a:r>
          </a:p>
        </p:txBody>
      </p:sp>
      <p:sp>
        <p:nvSpPr>
          <p:cNvPr id="7" name="TextBox 6">
            <a:extLst>
              <a:ext uri="{FF2B5EF4-FFF2-40B4-BE49-F238E27FC236}">
                <a16:creationId xmlns:a16="http://schemas.microsoft.com/office/drawing/2014/main" id="{8C7C687D-B849-0B47-8BDB-DDFF16D3C610}"/>
              </a:ext>
            </a:extLst>
          </p:cNvPr>
          <p:cNvSpPr txBox="1"/>
          <p:nvPr/>
        </p:nvSpPr>
        <p:spPr>
          <a:xfrm>
            <a:off x="349250" y="1237587"/>
            <a:ext cx="1410899" cy="523220"/>
          </a:xfrm>
          <a:prstGeom prst="rect">
            <a:avLst/>
          </a:prstGeom>
          <a:noFill/>
        </p:spPr>
        <p:txBody>
          <a:bodyPr wrap="none" rtlCol="0">
            <a:spAutoFit/>
          </a:bodyPr>
          <a:lstStyle/>
          <a:p>
            <a:r>
              <a:rPr lang="en-US" sz="2800" dirty="0"/>
              <a:t>Excerpts</a:t>
            </a:r>
          </a:p>
        </p:txBody>
      </p:sp>
    </p:spTree>
    <p:extLst>
      <p:ext uri="{BB962C8B-B14F-4D97-AF65-F5344CB8AC3E}">
        <p14:creationId xmlns:p14="http://schemas.microsoft.com/office/powerpoint/2010/main" val="3225217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93DE-D767-774D-9DFB-3C7DC7D1BE31}"/>
              </a:ext>
            </a:extLst>
          </p:cNvPr>
          <p:cNvSpPr>
            <a:spLocks noGrp="1"/>
          </p:cNvSpPr>
          <p:nvPr>
            <p:ph type="title"/>
          </p:nvPr>
        </p:nvSpPr>
        <p:spPr/>
        <p:txBody>
          <a:bodyPr>
            <a:normAutofit/>
          </a:bodyPr>
          <a:lstStyle/>
          <a:p>
            <a:r>
              <a:rPr lang="en-GB" dirty="0"/>
              <a:t>Deliberate use of delimiter</a:t>
            </a:r>
            <a:endParaRPr lang="en-US" dirty="0"/>
          </a:p>
        </p:txBody>
      </p:sp>
      <p:sp>
        <p:nvSpPr>
          <p:cNvPr id="3" name="Content Placeholder 2">
            <a:extLst>
              <a:ext uri="{FF2B5EF4-FFF2-40B4-BE49-F238E27FC236}">
                <a16:creationId xmlns:a16="http://schemas.microsoft.com/office/drawing/2014/main" id="{55E7586B-988F-D142-AD2C-06B639419ABB}"/>
              </a:ext>
            </a:extLst>
          </p:cNvPr>
          <p:cNvSpPr>
            <a:spLocks noGrp="1"/>
          </p:cNvSpPr>
          <p:nvPr>
            <p:ph idx="1"/>
          </p:nvPr>
        </p:nvSpPr>
        <p:spPr/>
        <p:txBody>
          <a:bodyPr>
            <a:normAutofit/>
          </a:bodyPr>
          <a:lstStyle/>
          <a:p>
            <a:r>
              <a:rPr lang="en-GB" dirty="0" err="1"/>
              <a:t>Concious</a:t>
            </a:r>
            <a:r>
              <a:rPr lang="en-GB" dirty="0"/>
              <a:t> use the delimiters “_” and “-” allows us to recover meta- data from the filenames. </a:t>
            </a:r>
          </a:p>
          <a:p>
            <a:endParaRPr lang="en-GB" dirty="0"/>
          </a:p>
          <a:p>
            <a:endParaRPr lang="en-GB" dirty="0"/>
          </a:p>
          <a:p>
            <a:endParaRPr lang="en-GB" dirty="0"/>
          </a:p>
          <a:p>
            <a:pPr marL="0" indent="0">
              <a:buNone/>
            </a:pPr>
            <a:endParaRPr lang="en-GB" dirty="0"/>
          </a:p>
          <a:p>
            <a:r>
              <a:rPr lang="en-GB" dirty="0"/>
              <a:t>“_” underscore used to delimit units of </a:t>
            </a:r>
          </a:p>
          <a:p>
            <a:r>
              <a:rPr lang="en-GB" dirty="0"/>
              <a:t>“-” hyphen used to delimit words for easier reading</a:t>
            </a:r>
          </a:p>
          <a:p>
            <a:endParaRPr lang="en-US" dirty="0"/>
          </a:p>
        </p:txBody>
      </p:sp>
      <p:pic>
        <p:nvPicPr>
          <p:cNvPr id="4" name="Picture 3">
            <a:extLst>
              <a:ext uri="{FF2B5EF4-FFF2-40B4-BE49-F238E27FC236}">
                <a16:creationId xmlns:a16="http://schemas.microsoft.com/office/drawing/2014/main" id="{68A04E9D-474C-1E40-B5D0-E8B813DBF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08972"/>
            <a:ext cx="9144000" cy="1440056"/>
          </a:xfrm>
          <a:prstGeom prst="rect">
            <a:avLst/>
          </a:prstGeom>
        </p:spPr>
      </p:pic>
    </p:spTree>
    <p:extLst>
      <p:ext uri="{BB962C8B-B14F-4D97-AF65-F5344CB8AC3E}">
        <p14:creationId xmlns:p14="http://schemas.microsoft.com/office/powerpoint/2010/main" val="91545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4D47-5669-0741-BF64-3C013BF92A56}"/>
              </a:ext>
            </a:extLst>
          </p:cNvPr>
          <p:cNvSpPr>
            <a:spLocks noGrp="1"/>
          </p:cNvSpPr>
          <p:nvPr>
            <p:ph type="title"/>
          </p:nvPr>
        </p:nvSpPr>
        <p:spPr/>
        <p:txBody>
          <a:bodyPr>
            <a:normAutofit/>
          </a:bodyPr>
          <a:lstStyle/>
          <a:p>
            <a:r>
              <a:rPr lang="en-US" dirty="0"/>
              <a:t>All data processing is computation.</a:t>
            </a:r>
          </a:p>
        </p:txBody>
      </p:sp>
      <p:sp>
        <p:nvSpPr>
          <p:cNvPr id="6" name="Text Placeholder 5">
            <a:extLst>
              <a:ext uri="{FF2B5EF4-FFF2-40B4-BE49-F238E27FC236}">
                <a16:creationId xmlns:a16="http://schemas.microsoft.com/office/drawing/2014/main" id="{6DCA2351-A211-BF4A-BDD2-A0A2CFD984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0857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0BF3-2E24-9C4B-9A18-BF88F3CB22C5}"/>
              </a:ext>
            </a:extLst>
          </p:cNvPr>
          <p:cNvSpPr>
            <a:spLocks noGrp="1"/>
          </p:cNvSpPr>
          <p:nvPr>
            <p:ph type="title"/>
          </p:nvPr>
        </p:nvSpPr>
        <p:spPr/>
        <p:txBody>
          <a:bodyPr/>
          <a:lstStyle/>
          <a:p>
            <a:r>
              <a:rPr lang="en-US" dirty="0"/>
              <a:t>Machine readable</a:t>
            </a:r>
          </a:p>
        </p:txBody>
      </p:sp>
      <p:sp>
        <p:nvSpPr>
          <p:cNvPr id="3" name="Content Placeholder 2">
            <a:extLst>
              <a:ext uri="{FF2B5EF4-FFF2-40B4-BE49-F238E27FC236}">
                <a16:creationId xmlns:a16="http://schemas.microsoft.com/office/drawing/2014/main" id="{54B66FD2-5104-EB45-820A-2FBB50022B1B}"/>
              </a:ext>
            </a:extLst>
          </p:cNvPr>
          <p:cNvSpPr>
            <a:spLocks noGrp="1"/>
          </p:cNvSpPr>
          <p:nvPr>
            <p:ph idx="1"/>
          </p:nvPr>
        </p:nvSpPr>
        <p:spPr/>
        <p:txBody>
          <a:bodyPr>
            <a:normAutofit/>
          </a:bodyPr>
          <a:lstStyle/>
          <a:p>
            <a:r>
              <a:rPr lang="en-GB" dirty="0"/>
              <a:t>easy to search for files later</a:t>
            </a:r>
          </a:p>
          <a:p>
            <a:r>
              <a:rPr lang="en-GB" dirty="0"/>
              <a:t>easy to narrow file lists based on names</a:t>
            </a:r>
          </a:p>
          <a:p>
            <a:r>
              <a:rPr lang="en-GB" dirty="0"/>
              <a:t>easy to extract info from file names, e.g. by splitting </a:t>
            </a:r>
          </a:p>
          <a:p>
            <a:r>
              <a:rPr lang="en-GB" dirty="0"/>
              <a:t>new to regular expressions and </a:t>
            </a:r>
            <a:r>
              <a:rPr lang="en-GB" dirty="0" err="1"/>
              <a:t>globbing</a:t>
            </a:r>
            <a:r>
              <a:rPr lang="en-GB" dirty="0"/>
              <a:t>? be kind to yourself and avoid </a:t>
            </a:r>
          </a:p>
          <a:p>
            <a:pPr lvl="1"/>
            <a:r>
              <a:rPr lang="en-GB" dirty="0"/>
              <a:t>spaces in file names</a:t>
            </a:r>
          </a:p>
          <a:p>
            <a:pPr lvl="1"/>
            <a:r>
              <a:rPr lang="en-GB" dirty="0"/>
              <a:t>Punctuation</a:t>
            </a:r>
          </a:p>
          <a:p>
            <a:pPr lvl="1"/>
            <a:r>
              <a:rPr lang="en-GB" dirty="0"/>
              <a:t>accented characters</a:t>
            </a:r>
          </a:p>
          <a:p>
            <a:pPr lvl="1"/>
            <a:r>
              <a:rPr lang="en-GB" dirty="0"/>
              <a:t>different files named “foo” and “Foo” </a:t>
            </a:r>
          </a:p>
          <a:p>
            <a:endParaRPr lang="en-US" dirty="0"/>
          </a:p>
        </p:txBody>
      </p:sp>
    </p:spTree>
    <p:extLst>
      <p:ext uri="{BB962C8B-B14F-4D97-AF65-F5344CB8AC3E}">
        <p14:creationId xmlns:p14="http://schemas.microsoft.com/office/powerpoint/2010/main" val="459623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3549-B5D7-004B-A712-851D78AA678A}"/>
              </a:ext>
            </a:extLst>
          </p:cNvPr>
          <p:cNvSpPr>
            <a:spLocks noGrp="1"/>
          </p:cNvSpPr>
          <p:nvPr>
            <p:ph type="title"/>
          </p:nvPr>
        </p:nvSpPr>
        <p:spPr/>
        <p:txBody>
          <a:bodyPr/>
          <a:lstStyle/>
          <a:p>
            <a:r>
              <a:rPr lang="en-US" dirty="0"/>
              <a:t>Human readable</a:t>
            </a:r>
          </a:p>
        </p:txBody>
      </p:sp>
      <p:sp>
        <p:nvSpPr>
          <p:cNvPr id="3" name="Content Placeholder 2">
            <a:extLst>
              <a:ext uri="{FF2B5EF4-FFF2-40B4-BE49-F238E27FC236}">
                <a16:creationId xmlns:a16="http://schemas.microsoft.com/office/drawing/2014/main" id="{18A08BE0-F887-2C47-8F5E-C98899801FA0}"/>
              </a:ext>
            </a:extLst>
          </p:cNvPr>
          <p:cNvSpPr>
            <a:spLocks noGrp="1"/>
          </p:cNvSpPr>
          <p:nvPr>
            <p:ph idx="1"/>
          </p:nvPr>
        </p:nvSpPr>
        <p:spPr/>
        <p:txBody>
          <a:bodyPr/>
          <a:lstStyle/>
          <a:p>
            <a:r>
              <a:rPr lang="en-GB" dirty="0"/>
              <a:t>name contains info on </a:t>
            </a:r>
            <a:r>
              <a:rPr lang="en-GB" b="1" i="1" dirty="0"/>
              <a:t>content </a:t>
            </a:r>
            <a:endParaRPr lang="en-GB" dirty="0"/>
          </a:p>
          <a:p>
            <a:r>
              <a:rPr lang="en-GB" dirty="0"/>
              <a:t>connects to concept of a </a:t>
            </a:r>
            <a:r>
              <a:rPr lang="en-GB" b="1" i="1" dirty="0"/>
              <a:t>slug </a:t>
            </a:r>
            <a:r>
              <a:rPr lang="en-GB" dirty="0"/>
              <a:t>from semantic URLs </a:t>
            </a:r>
          </a:p>
          <a:p>
            <a:endParaRPr lang="en-US" dirty="0"/>
          </a:p>
        </p:txBody>
      </p:sp>
    </p:spTree>
    <p:extLst>
      <p:ext uri="{BB962C8B-B14F-4D97-AF65-F5344CB8AC3E}">
        <p14:creationId xmlns:p14="http://schemas.microsoft.com/office/powerpoint/2010/main" val="2309013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1C31-56B7-E947-ACE2-240F9D15D0CB}"/>
              </a:ext>
            </a:extLst>
          </p:cNvPr>
          <p:cNvSpPr>
            <a:spLocks noGrp="1"/>
          </p:cNvSpPr>
          <p:nvPr>
            <p:ph type="title"/>
          </p:nvPr>
        </p:nvSpPr>
        <p:spPr/>
        <p:txBody>
          <a:bodyPr/>
          <a:lstStyle/>
          <a:p>
            <a:r>
              <a:rPr lang="en-US" dirty="0"/>
              <a:t>Human readable	</a:t>
            </a:r>
          </a:p>
        </p:txBody>
      </p:sp>
      <p:sp>
        <p:nvSpPr>
          <p:cNvPr id="3" name="Content Placeholder 2">
            <a:extLst>
              <a:ext uri="{FF2B5EF4-FFF2-40B4-BE49-F238E27FC236}">
                <a16:creationId xmlns:a16="http://schemas.microsoft.com/office/drawing/2014/main" id="{55BE78B2-480E-5442-BF60-50FAB188F6C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2C1FDF9-9677-0042-A2E1-D915DE2F6F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075" y="1504003"/>
            <a:ext cx="8515350" cy="4994581"/>
          </a:xfrm>
          <a:prstGeom prst="rect">
            <a:avLst/>
          </a:prstGeom>
        </p:spPr>
      </p:pic>
    </p:spTree>
    <p:extLst>
      <p:ext uri="{BB962C8B-B14F-4D97-AF65-F5344CB8AC3E}">
        <p14:creationId xmlns:p14="http://schemas.microsoft.com/office/powerpoint/2010/main" val="1283150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950D-A328-434A-A23F-E587EEFB5D78}"/>
              </a:ext>
            </a:extLst>
          </p:cNvPr>
          <p:cNvSpPr>
            <a:spLocks noGrp="1"/>
          </p:cNvSpPr>
          <p:nvPr>
            <p:ph type="title"/>
          </p:nvPr>
        </p:nvSpPr>
        <p:spPr/>
        <p:txBody>
          <a:bodyPr/>
          <a:lstStyle/>
          <a:p>
            <a:r>
              <a:rPr lang="en-US" dirty="0"/>
              <a:t>Human readable</a:t>
            </a:r>
          </a:p>
        </p:txBody>
      </p:sp>
      <p:sp>
        <p:nvSpPr>
          <p:cNvPr id="3" name="Content Placeholder 2">
            <a:extLst>
              <a:ext uri="{FF2B5EF4-FFF2-40B4-BE49-F238E27FC236}">
                <a16:creationId xmlns:a16="http://schemas.microsoft.com/office/drawing/2014/main" id="{F5AC748D-CDEB-0548-9AEB-B68115F1E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D83ACF-C5F6-F54A-A488-C22E66477A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583970"/>
            <a:ext cx="8020050" cy="4834648"/>
          </a:xfrm>
          <a:prstGeom prst="rect">
            <a:avLst/>
          </a:prstGeom>
        </p:spPr>
      </p:pic>
    </p:spTree>
    <p:extLst>
      <p:ext uri="{BB962C8B-B14F-4D97-AF65-F5344CB8AC3E}">
        <p14:creationId xmlns:p14="http://schemas.microsoft.com/office/powerpoint/2010/main" val="2509298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4284-F3EF-3A4B-913A-3BE5BB835CDA}"/>
              </a:ext>
            </a:extLst>
          </p:cNvPr>
          <p:cNvSpPr>
            <a:spLocks noGrp="1"/>
          </p:cNvSpPr>
          <p:nvPr>
            <p:ph type="title"/>
          </p:nvPr>
        </p:nvSpPr>
        <p:spPr/>
        <p:txBody>
          <a:bodyPr/>
          <a:lstStyle/>
          <a:p>
            <a:r>
              <a:rPr lang="en-US" dirty="0"/>
              <a:t>Default ordering</a:t>
            </a:r>
          </a:p>
        </p:txBody>
      </p:sp>
      <p:sp>
        <p:nvSpPr>
          <p:cNvPr id="3" name="Content Placeholder 2">
            <a:extLst>
              <a:ext uri="{FF2B5EF4-FFF2-40B4-BE49-F238E27FC236}">
                <a16:creationId xmlns:a16="http://schemas.microsoft.com/office/drawing/2014/main" id="{DDF2EFD3-790A-9144-88F7-9A117E1D3431}"/>
              </a:ext>
            </a:extLst>
          </p:cNvPr>
          <p:cNvSpPr>
            <a:spLocks noGrp="1"/>
          </p:cNvSpPr>
          <p:nvPr>
            <p:ph idx="1"/>
          </p:nvPr>
        </p:nvSpPr>
        <p:spPr/>
        <p:txBody>
          <a:bodyPr/>
          <a:lstStyle/>
          <a:p>
            <a:r>
              <a:rPr lang="en-GB" dirty="0"/>
              <a:t>Put something numeric first</a:t>
            </a:r>
          </a:p>
          <a:p>
            <a:r>
              <a:rPr lang="en-GB" dirty="0"/>
              <a:t>Use the ISO 8601 standard for dates </a:t>
            </a:r>
          </a:p>
          <a:p>
            <a:r>
              <a:rPr lang="en-GB" dirty="0"/>
              <a:t>Left pad other numbers with zeros </a:t>
            </a:r>
          </a:p>
          <a:p>
            <a:endParaRPr lang="en-US" dirty="0"/>
          </a:p>
        </p:txBody>
      </p:sp>
    </p:spTree>
    <p:extLst>
      <p:ext uri="{BB962C8B-B14F-4D97-AF65-F5344CB8AC3E}">
        <p14:creationId xmlns:p14="http://schemas.microsoft.com/office/powerpoint/2010/main" val="1986094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64CC-D449-3249-BCEF-8987F3FE86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1FDDFC-E6C7-2A45-B4A1-4AFE5BC908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8C2DE5-921B-E343-814E-D9C61DA3B31F}"/>
              </a:ext>
            </a:extLst>
          </p:cNvPr>
          <p:cNvPicPr>
            <a:picLocks noChangeAspect="1"/>
          </p:cNvPicPr>
          <p:nvPr/>
        </p:nvPicPr>
        <p:blipFill>
          <a:blip r:embed="rId2"/>
          <a:stretch>
            <a:fillRect/>
          </a:stretch>
        </p:blipFill>
        <p:spPr>
          <a:xfrm>
            <a:off x="1676400" y="60649"/>
            <a:ext cx="5305425" cy="6171617"/>
          </a:xfrm>
          <a:prstGeom prst="rect">
            <a:avLst/>
          </a:prstGeom>
        </p:spPr>
      </p:pic>
      <p:sp>
        <p:nvSpPr>
          <p:cNvPr id="5" name="TextBox 4">
            <a:extLst>
              <a:ext uri="{FF2B5EF4-FFF2-40B4-BE49-F238E27FC236}">
                <a16:creationId xmlns:a16="http://schemas.microsoft.com/office/drawing/2014/main" id="{EF6A2975-2E02-0540-B883-760C2EDCD5AA}"/>
              </a:ext>
            </a:extLst>
          </p:cNvPr>
          <p:cNvSpPr txBox="1"/>
          <p:nvPr/>
        </p:nvSpPr>
        <p:spPr>
          <a:xfrm>
            <a:off x="7096125" y="6311899"/>
            <a:ext cx="1709827" cy="369332"/>
          </a:xfrm>
          <a:prstGeom prst="rect">
            <a:avLst/>
          </a:prstGeom>
          <a:noFill/>
        </p:spPr>
        <p:txBody>
          <a:bodyPr wrap="none" rtlCol="0">
            <a:spAutoFit/>
          </a:bodyPr>
          <a:lstStyle/>
          <a:p>
            <a:r>
              <a:rPr lang="en-US" dirty="0" err="1"/>
              <a:t>xkcd.com</a:t>
            </a:r>
            <a:r>
              <a:rPr lang="en-US" dirty="0"/>
              <a:t>/1179/</a:t>
            </a:r>
          </a:p>
        </p:txBody>
      </p:sp>
    </p:spTree>
    <p:extLst>
      <p:ext uri="{BB962C8B-B14F-4D97-AF65-F5344CB8AC3E}">
        <p14:creationId xmlns:p14="http://schemas.microsoft.com/office/powerpoint/2010/main" val="1481658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F722-EB34-094E-8880-55E8C843CFF0}"/>
              </a:ext>
            </a:extLst>
          </p:cNvPr>
          <p:cNvSpPr>
            <a:spLocks noGrp="1"/>
          </p:cNvSpPr>
          <p:nvPr>
            <p:ph type="title"/>
          </p:nvPr>
        </p:nvSpPr>
        <p:spPr/>
        <p:txBody>
          <a:bodyPr/>
          <a:lstStyle/>
          <a:p>
            <a:r>
              <a:rPr lang="en-US" dirty="0"/>
              <a:t>Naming your files</a:t>
            </a:r>
          </a:p>
        </p:txBody>
      </p:sp>
      <p:sp>
        <p:nvSpPr>
          <p:cNvPr id="3" name="Content Placeholder 2">
            <a:extLst>
              <a:ext uri="{FF2B5EF4-FFF2-40B4-BE49-F238E27FC236}">
                <a16:creationId xmlns:a16="http://schemas.microsoft.com/office/drawing/2014/main" id="{0CD3F749-D5FC-2042-8ED3-7019B8EAC25C}"/>
              </a:ext>
            </a:extLst>
          </p:cNvPr>
          <p:cNvSpPr>
            <a:spLocks noGrp="1"/>
          </p:cNvSpPr>
          <p:nvPr>
            <p:ph idx="1"/>
          </p:nvPr>
        </p:nvSpPr>
        <p:spPr/>
        <p:txBody>
          <a:bodyPr/>
          <a:lstStyle/>
          <a:p>
            <a:r>
              <a:rPr lang="en-US" dirty="0"/>
              <a:t>Machine readable (delimiters)</a:t>
            </a:r>
          </a:p>
          <a:p>
            <a:r>
              <a:rPr lang="en-US" dirty="0"/>
              <a:t>Human readable (slugs)</a:t>
            </a:r>
          </a:p>
          <a:p>
            <a:r>
              <a:rPr lang="en-US" dirty="0"/>
              <a:t>Orders (time stamps in ISO8601, zero-pad analysis files)</a:t>
            </a:r>
          </a:p>
        </p:txBody>
      </p:sp>
    </p:spTree>
    <p:extLst>
      <p:ext uri="{BB962C8B-B14F-4D97-AF65-F5344CB8AC3E}">
        <p14:creationId xmlns:p14="http://schemas.microsoft.com/office/powerpoint/2010/main" val="803116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00570-26B7-F743-A0FC-246CA0F46CD2}"/>
              </a:ext>
            </a:extLst>
          </p:cNvPr>
          <p:cNvSpPr>
            <a:spLocks noGrp="1"/>
          </p:cNvSpPr>
          <p:nvPr>
            <p:ph type="title"/>
          </p:nvPr>
        </p:nvSpPr>
        <p:spPr/>
        <p:txBody>
          <a:bodyPr/>
          <a:lstStyle/>
          <a:p>
            <a:r>
              <a:rPr lang="en-US" dirty="0"/>
              <a:t>Sharing data</a:t>
            </a:r>
          </a:p>
        </p:txBody>
      </p:sp>
      <p:sp>
        <p:nvSpPr>
          <p:cNvPr id="5" name="Text Placeholder 4">
            <a:extLst>
              <a:ext uri="{FF2B5EF4-FFF2-40B4-BE49-F238E27FC236}">
                <a16:creationId xmlns:a16="http://schemas.microsoft.com/office/drawing/2014/main" id="{DAB5646F-362B-864F-98CB-57E4EBB23C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881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1487-DCA9-4740-B6F2-41BCBC63F593}"/>
              </a:ext>
            </a:extLst>
          </p:cNvPr>
          <p:cNvSpPr>
            <a:spLocks noGrp="1"/>
          </p:cNvSpPr>
          <p:nvPr>
            <p:ph type="title"/>
          </p:nvPr>
        </p:nvSpPr>
        <p:spPr/>
        <p:txBody>
          <a:bodyPr/>
          <a:lstStyle/>
          <a:p>
            <a:r>
              <a:rPr lang="en-US" dirty="0"/>
              <a:t>Do not share data by e-mail</a:t>
            </a:r>
          </a:p>
        </p:txBody>
      </p:sp>
      <p:sp>
        <p:nvSpPr>
          <p:cNvPr id="3" name="Content Placeholder 2">
            <a:extLst>
              <a:ext uri="{FF2B5EF4-FFF2-40B4-BE49-F238E27FC236}">
                <a16:creationId xmlns:a16="http://schemas.microsoft.com/office/drawing/2014/main" id="{D227004F-1FFC-A049-9740-A2C13EA46AE1}"/>
              </a:ext>
            </a:extLst>
          </p:cNvPr>
          <p:cNvSpPr>
            <a:spLocks noGrp="1"/>
          </p:cNvSpPr>
          <p:nvPr>
            <p:ph idx="1"/>
          </p:nvPr>
        </p:nvSpPr>
        <p:spPr/>
        <p:txBody>
          <a:bodyPr/>
          <a:lstStyle/>
          <a:p>
            <a:r>
              <a:rPr lang="en-US" dirty="0"/>
              <a:t>Unmanaged copies everywhere on servers outside of your control</a:t>
            </a:r>
          </a:p>
          <a:p>
            <a:r>
              <a:rPr lang="en-US" dirty="0"/>
              <a:t>Not ever OK under GDPR unless encrypted</a:t>
            </a:r>
          </a:p>
          <a:p>
            <a:r>
              <a:rPr lang="en-US" dirty="0"/>
              <a:t>Sharing of non-sensitive data</a:t>
            </a:r>
          </a:p>
          <a:p>
            <a:pPr lvl="1"/>
            <a:r>
              <a:rPr lang="en-US" dirty="0"/>
              <a:t>Still not managed</a:t>
            </a:r>
          </a:p>
          <a:p>
            <a:pPr lvl="1"/>
            <a:r>
              <a:rPr lang="en-US" dirty="0"/>
              <a:t>No provenance</a:t>
            </a:r>
          </a:p>
        </p:txBody>
      </p:sp>
    </p:spTree>
    <p:extLst>
      <p:ext uri="{BB962C8B-B14F-4D97-AF65-F5344CB8AC3E}">
        <p14:creationId xmlns:p14="http://schemas.microsoft.com/office/powerpoint/2010/main" val="42685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F2F6-1EAC-DC49-A637-E780286882E2}"/>
              </a:ext>
            </a:extLst>
          </p:cNvPr>
          <p:cNvSpPr>
            <a:spLocks noGrp="1"/>
          </p:cNvSpPr>
          <p:nvPr>
            <p:ph type="title"/>
          </p:nvPr>
        </p:nvSpPr>
        <p:spPr/>
        <p:txBody>
          <a:bodyPr/>
          <a:lstStyle/>
          <a:p>
            <a:r>
              <a:rPr lang="en-US" dirty="0"/>
              <a:t>Encrypting your sensitive data</a:t>
            </a:r>
          </a:p>
        </p:txBody>
      </p:sp>
      <p:sp>
        <p:nvSpPr>
          <p:cNvPr id="3" name="Content Placeholder 2">
            <a:extLst>
              <a:ext uri="{FF2B5EF4-FFF2-40B4-BE49-F238E27FC236}">
                <a16:creationId xmlns:a16="http://schemas.microsoft.com/office/drawing/2014/main" id="{9535467A-208B-A549-A0A0-F4CB07E7506D}"/>
              </a:ext>
            </a:extLst>
          </p:cNvPr>
          <p:cNvSpPr>
            <a:spLocks noGrp="1"/>
          </p:cNvSpPr>
          <p:nvPr>
            <p:ph idx="1"/>
          </p:nvPr>
        </p:nvSpPr>
        <p:spPr/>
        <p:txBody>
          <a:bodyPr/>
          <a:lstStyle/>
          <a:p>
            <a:r>
              <a:rPr lang="en-US" dirty="0"/>
              <a:t>All modern operating systems support encryption out of the box – </a:t>
            </a:r>
            <a:r>
              <a:rPr lang="en-US" dirty="0" err="1"/>
              <a:t>Bitlocker</a:t>
            </a:r>
            <a:r>
              <a:rPr lang="en-US" dirty="0"/>
              <a:t>, FileVault2, etc.</a:t>
            </a:r>
          </a:p>
          <a:p>
            <a:r>
              <a:rPr lang="en-US" dirty="0"/>
              <a:t>Create encrypted shares</a:t>
            </a:r>
          </a:p>
          <a:p>
            <a:r>
              <a:rPr lang="en-US" dirty="0"/>
              <a:t>Use screen locking</a:t>
            </a:r>
          </a:p>
          <a:p>
            <a:r>
              <a:rPr lang="en-US" dirty="0"/>
              <a:t>Good combination</a:t>
            </a:r>
          </a:p>
          <a:p>
            <a:pPr lvl="1"/>
            <a:r>
              <a:rPr lang="en-US" dirty="0"/>
              <a:t>Encryption and file sharing</a:t>
            </a:r>
          </a:p>
        </p:txBody>
      </p:sp>
      <p:pic>
        <p:nvPicPr>
          <p:cNvPr id="4" name="Picture 3">
            <a:extLst>
              <a:ext uri="{FF2B5EF4-FFF2-40B4-BE49-F238E27FC236}">
                <a16:creationId xmlns:a16="http://schemas.microsoft.com/office/drawing/2014/main" id="{E49C40C9-7DE4-5646-9AC2-69AE71C20764}"/>
              </a:ext>
            </a:extLst>
          </p:cNvPr>
          <p:cNvPicPr>
            <a:picLocks noChangeAspect="1"/>
          </p:cNvPicPr>
          <p:nvPr/>
        </p:nvPicPr>
        <p:blipFill>
          <a:blip r:embed="rId2"/>
          <a:stretch>
            <a:fillRect/>
          </a:stretch>
        </p:blipFill>
        <p:spPr>
          <a:xfrm>
            <a:off x="1209675" y="5118100"/>
            <a:ext cx="1905000" cy="736600"/>
          </a:xfrm>
          <a:prstGeom prst="rect">
            <a:avLst/>
          </a:prstGeom>
        </p:spPr>
      </p:pic>
      <p:pic>
        <p:nvPicPr>
          <p:cNvPr id="5" name="Picture 4">
            <a:extLst>
              <a:ext uri="{FF2B5EF4-FFF2-40B4-BE49-F238E27FC236}">
                <a16:creationId xmlns:a16="http://schemas.microsoft.com/office/drawing/2014/main" id="{5D7C0898-B33E-3340-8659-789ACBDBDA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3775" y="5118100"/>
            <a:ext cx="1397000" cy="689769"/>
          </a:xfrm>
          <a:prstGeom prst="rect">
            <a:avLst/>
          </a:prstGeom>
        </p:spPr>
      </p:pic>
    </p:spTree>
    <p:extLst>
      <p:ext uri="{BB962C8B-B14F-4D97-AF65-F5344CB8AC3E}">
        <p14:creationId xmlns:p14="http://schemas.microsoft.com/office/powerpoint/2010/main" val="196756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you’re not a programmer</a:t>
            </a:r>
            <a:r>
              <a:rPr lang="is-IS" dirty="0"/>
              <a:t>…</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16103" y="1600200"/>
            <a:ext cx="8270697" cy="3590993"/>
          </a:xfrm>
          <a:prstGeom prst="rect">
            <a:avLst/>
          </a:prstGeom>
        </p:spPr>
      </p:pic>
    </p:spTree>
    <p:extLst>
      <p:ext uri="{BB962C8B-B14F-4D97-AF65-F5344CB8AC3E}">
        <p14:creationId xmlns:p14="http://schemas.microsoft.com/office/powerpoint/2010/main" val="115507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FC2D56-1CBC-2D4C-ABE5-4258CA8523FE}"/>
              </a:ext>
            </a:extLst>
          </p:cNvPr>
          <p:cNvSpPr>
            <a:spLocks noGrp="1"/>
          </p:cNvSpPr>
          <p:nvPr>
            <p:ph type="title"/>
          </p:nvPr>
        </p:nvSpPr>
        <p:spPr/>
        <p:txBody>
          <a:bodyPr/>
          <a:lstStyle/>
          <a:p>
            <a:r>
              <a:rPr lang="en-US" dirty="0"/>
              <a:t>Structuring your data</a:t>
            </a:r>
          </a:p>
        </p:txBody>
      </p:sp>
      <p:sp>
        <p:nvSpPr>
          <p:cNvPr id="5" name="Text Placeholder 4">
            <a:extLst>
              <a:ext uri="{FF2B5EF4-FFF2-40B4-BE49-F238E27FC236}">
                <a16:creationId xmlns:a16="http://schemas.microsoft.com/office/drawing/2014/main" id="{4D37E32C-D862-264F-9B4A-0CF601945029}"/>
              </a:ext>
            </a:extLst>
          </p:cNvPr>
          <p:cNvSpPr>
            <a:spLocks noGrp="1"/>
          </p:cNvSpPr>
          <p:nvPr>
            <p:ph type="body" idx="1"/>
          </p:nvPr>
        </p:nvSpPr>
        <p:spPr/>
        <p:txBody>
          <a:bodyPr/>
          <a:lstStyle/>
          <a:p>
            <a:r>
              <a:rPr lang="en-US" dirty="0"/>
              <a:t>… in Excel</a:t>
            </a:r>
          </a:p>
        </p:txBody>
      </p:sp>
    </p:spTree>
    <p:extLst>
      <p:ext uri="{BB962C8B-B14F-4D97-AF65-F5344CB8AC3E}">
        <p14:creationId xmlns:p14="http://schemas.microsoft.com/office/powerpoint/2010/main" val="1708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984"/>
            <a:ext cx="8229600" cy="792162"/>
          </a:xfrm>
        </p:spPr>
        <p:txBody>
          <a:bodyPr/>
          <a:lstStyle/>
          <a:p>
            <a:r>
              <a:rPr lang="en-US" dirty="0"/>
              <a:t>Define Contents of Data Files</a:t>
            </a:r>
          </a:p>
        </p:txBody>
      </p:sp>
      <p:sp>
        <p:nvSpPr>
          <p:cNvPr id="3" name="Content Placeholder 2"/>
          <p:cNvSpPr>
            <a:spLocks noGrp="1"/>
          </p:cNvSpPr>
          <p:nvPr>
            <p:ph idx="1"/>
          </p:nvPr>
        </p:nvSpPr>
        <p:spPr>
          <a:xfrm>
            <a:off x="457200" y="1538931"/>
            <a:ext cx="8229600" cy="4525963"/>
          </a:xfrm>
        </p:spPr>
        <p:txBody>
          <a:bodyPr>
            <a:normAutofit/>
          </a:bodyPr>
          <a:lstStyle/>
          <a:p>
            <a:r>
              <a:rPr lang="en-US" dirty="0"/>
              <a:t>Create a Project Document File (Lab Notebook)</a:t>
            </a:r>
          </a:p>
          <a:p>
            <a:r>
              <a:rPr lang="en-US" dirty="0"/>
              <a:t>Details such as:</a:t>
            </a:r>
          </a:p>
          <a:p>
            <a:pPr lvl="1"/>
            <a:r>
              <a:rPr lang="en-US" dirty="0"/>
              <a:t>Names of data &amp; analysis files associated with study</a:t>
            </a:r>
          </a:p>
          <a:p>
            <a:pPr lvl="1"/>
            <a:r>
              <a:rPr lang="en-US" dirty="0"/>
              <a:t>Definitions for data and codes (include missing value codes, names) </a:t>
            </a:r>
          </a:p>
          <a:p>
            <a:pPr lvl="1"/>
            <a:r>
              <a:rPr lang="en-US" dirty="0"/>
              <a:t>Units of measure (accuracy and precision)</a:t>
            </a:r>
          </a:p>
          <a:p>
            <a:pPr lvl="1"/>
            <a:r>
              <a:rPr lang="en-US" dirty="0"/>
              <a:t>Standards or instrument calibrations</a:t>
            </a:r>
          </a:p>
          <a:p>
            <a:endParaRPr lang="en-US" dirty="0"/>
          </a:p>
          <a:p>
            <a:endParaRPr lang="en-US" dirty="0"/>
          </a:p>
        </p:txBody>
      </p:sp>
    </p:spTree>
    <p:extLst>
      <p:ext uri="{BB962C8B-B14F-4D97-AF65-F5344CB8AC3E}">
        <p14:creationId xmlns:p14="http://schemas.microsoft.com/office/powerpoint/2010/main" val="3755587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67712"/>
            <a:ext cx="7756525" cy="838200"/>
          </a:xfrm>
          <a:prstGeom prst="rect">
            <a:avLst/>
          </a:prstGeom>
        </p:spPr>
        <p:txBody>
          <a:bodyPr>
            <a:noAutofit/>
          </a:bodyPr>
          <a:lstStyle/>
          <a:p>
            <a:r>
              <a:rPr lang="en-US" dirty="0"/>
              <a:t>Data Documentation</a:t>
            </a:r>
          </a:p>
        </p:txBody>
      </p:sp>
      <p:graphicFrame>
        <p:nvGraphicFramePr>
          <p:cNvPr id="4" name="Content Placeholder 3"/>
          <p:cNvGraphicFramePr>
            <a:graphicFrameLocks noGrp="1"/>
          </p:cNvGraphicFramePr>
          <p:nvPr>
            <p:ph idx="4294967295"/>
            <p:extLst/>
          </p:nvPr>
        </p:nvGraphicFramePr>
        <p:xfrm>
          <a:off x="301978" y="1642534"/>
          <a:ext cx="8458200" cy="4125946"/>
        </p:xfrm>
        <a:graphic>
          <a:graphicData uri="http://schemas.openxmlformats.org/drawingml/2006/table">
            <a:tbl>
              <a:tblPr firstRow="1" bandRow="1">
                <a:tableStyleId>{5C22544A-7EE6-4342-B048-85BDC9FD1C3A}</a:tableStyleId>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499204">
                <a:tc>
                  <a:txBody>
                    <a:bodyPr/>
                    <a:lstStyle/>
                    <a:p>
                      <a:pPr algn="ctr"/>
                      <a:r>
                        <a:rPr lang="en-US" sz="2000" dirty="0"/>
                        <a:t>Project Documentation</a:t>
                      </a:r>
                    </a:p>
                  </a:txBody>
                  <a:tcPr/>
                </a:tc>
                <a:tc>
                  <a:txBody>
                    <a:bodyPr/>
                    <a:lstStyle/>
                    <a:p>
                      <a:pPr algn="ctr"/>
                      <a:r>
                        <a:rPr lang="en-US" sz="2000" dirty="0"/>
                        <a:t>Dataset Documentation</a:t>
                      </a:r>
                    </a:p>
                  </a:txBody>
                  <a:tcPr/>
                </a:tc>
                <a:extLst>
                  <a:ext uri="{0D108BD9-81ED-4DB2-BD59-A6C34878D82A}">
                    <a16:rowId xmlns:a16="http://schemas.microsoft.com/office/drawing/2014/main" val="10000"/>
                  </a:ext>
                </a:extLst>
              </a:tr>
              <a:tr h="3626742">
                <a:tc>
                  <a:txBody>
                    <a:bodyPr/>
                    <a:lstStyle/>
                    <a:p>
                      <a:pPr marL="285750" indent="-285750">
                        <a:spcAft>
                          <a:spcPts val="600"/>
                        </a:spcAft>
                        <a:buFont typeface="Arial" pitchFamily="34" charset="0"/>
                        <a:buChar char="•"/>
                      </a:pPr>
                      <a:r>
                        <a:rPr lang="en-US" sz="2000" dirty="0"/>
                        <a:t>Context of data collection</a:t>
                      </a:r>
                    </a:p>
                    <a:p>
                      <a:pPr marL="285750" indent="-285750">
                        <a:spcAft>
                          <a:spcPts val="600"/>
                        </a:spcAft>
                        <a:buFont typeface="Arial" pitchFamily="34" charset="0"/>
                        <a:buChar char="•"/>
                      </a:pPr>
                      <a:r>
                        <a:rPr lang="en-US" sz="2000" dirty="0"/>
                        <a:t>Data collection methods</a:t>
                      </a:r>
                    </a:p>
                    <a:p>
                      <a:pPr marL="285750" indent="-285750">
                        <a:spcAft>
                          <a:spcPts val="600"/>
                        </a:spcAft>
                        <a:buFont typeface="Arial" pitchFamily="34" charset="0"/>
                        <a:buChar char="•"/>
                      </a:pPr>
                      <a:r>
                        <a:rPr lang="en-US" sz="2000" dirty="0"/>
                        <a:t>Structure, organization of data files</a:t>
                      </a:r>
                    </a:p>
                    <a:p>
                      <a:pPr marL="285750" indent="-285750">
                        <a:spcAft>
                          <a:spcPts val="600"/>
                        </a:spcAft>
                        <a:buFont typeface="Arial" pitchFamily="34" charset="0"/>
                        <a:buChar char="•"/>
                      </a:pPr>
                      <a:r>
                        <a:rPr lang="en-US" sz="2000" dirty="0"/>
                        <a:t>Data</a:t>
                      </a:r>
                      <a:r>
                        <a:rPr lang="en-US" sz="2000" baseline="0" dirty="0"/>
                        <a:t> sources used</a:t>
                      </a:r>
                    </a:p>
                    <a:p>
                      <a:pPr marL="285750" indent="-285750">
                        <a:spcAft>
                          <a:spcPts val="600"/>
                        </a:spcAft>
                        <a:buFont typeface="Arial" pitchFamily="34" charset="0"/>
                        <a:buChar char="•"/>
                      </a:pPr>
                      <a:r>
                        <a:rPr lang="en-US" sz="2000" baseline="0" dirty="0"/>
                        <a:t>Data validation, quality assurance</a:t>
                      </a:r>
                    </a:p>
                    <a:p>
                      <a:pPr marL="285750" indent="-285750">
                        <a:spcAft>
                          <a:spcPts val="600"/>
                        </a:spcAft>
                        <a:buFont typeface="Arial" pitchFamily="34" charset="0"/>
                        <a:buChar char="•"/>
                      </a:pPr>
                      <a:r>
                        <a:rPr lang="en-US" sz="2000" baseline="0" dirty="0"/>
                        <a:t>Transformations of data from the raw data through analysis</a:t>
                      </a:r>
                    </a:p>
                    <a:p>
                      <a:pPr marL="285750" indent="-285750">
                        <a:spcAft>
                          <a:spcPts val="600"/>
                        </a:spcAft>
                        <a:buFont typeface="Arial" pitchFamily="34" charset="0"/>
                        <a:buChar char="•"/>
                      </a:pPr>
                      <a:r>
                        <a:rPr lang="en-US" sz="2000" baseline="0" dirty="0"/>
                        <a:t>Information on confidentiality, access and use conditions</a:t>
                      </a:r>
                      <a:endParaRPr lang="en-US" sz="2000" dirty="0"/>
                    </a:p>
                  </a:txBody>
                  <a:tcPr/>
                </a:tc>
                <a:tc>
                  <a:txBody>
                    <a:bodyPr/>
                    <a:lstStyle/>
                    <a:p>
                      <a:pPr marL="285750" indent="-285750">
                        <a:spcAft>
                          <a:spcPts val="600"/>
                        </a:spcAft>
                        <a:buFont typeface="Arial" pitchFamily="34" charset="0"/>
                        <a:buChar char="•"/>
                      </a:pPr>
                      <a:r>
                        <a:rPr lang="en-US" sz="2000" dirty="0"/>
                        <a:t>Variable names</a:t>
                      </a:r>
                      <a:r>
                        <a:rPr lang="en-US" sz="2000" baseline="0" dirty="0"/>
                        <a:t> and descriptions</a:t>
                      </a:r>
                    </a:p>
                    <a:p>
                      <a:pPr marL="285750" indent="-285750">
                        <a:spcAft>
                          <a:spcPts val="600"/>
                        </a:spcAft>
                        <a:buFont typeface="Arial" pitchFamily="34" charset="0"/>
                        <a:buChar char="•"/>
                      </a:pPr>
                      <a:r>
                        <a:rPr lang="en-US" sz="2000" baseline="0" dirty="0"/>
                        <a:t>Explanation of codes and schemas used</a:t>
                      </a:r>
                    </a:p>
                    <a:p>
                      <a:pPr marL="285750" indent="-285750">
                        <a:spcAft>
                          <a:spcPts val="600"/>
                        </a:spcAft>
                        <a:buFont typeface="Arial" pitchFamily="34" charset="0"/>
                        <a:buChar char="•"/>
                      </a:pPr>
                      <a:r>
                        <a:rPr lang="en-US" sz="2000" baseline="0" dirty="0"/>
                        <a:t>Algorithms used to transform data</a:t>
                      </a:r>
                    </a:p>
                    <a:p>
                      <a:pPr marL="285750" indent="-285750">
                        <a:spcAft>
                          <a:spcPts val="600"/>
                        </a:spcAft>
                        <a:buFont typeface="Arial" pitchFamily="34" charset="0"/>
                        <a:buChar char="•"/>
                      </a:pPr>
                      <a:r>
                        <a:rPr lang="en-US" sz="2000" baseline="0" dirty="0"/>
                        <a:t>File format and software (including version) used</a:t>
                      </a:r>
                      <a:endParaRPr lang="en-US" sz="20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75078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984"/>
            <a:ext cx="8229600" cy="792162"/>
          </a:xfrm>
        </p:spPr>
        <p:txBody>
          <a:bodyPr/>
          <a:lstStyle/>
          <a:p>
            <a:r>
              <a:rPr lang="en-US" dirty="0"/>
              <a:t>Choosing File Formats</a:t>
            </a:r>
          </a:p>
        </p:txBody>
      </p:sp>
      <p:sp>
        <p:nvSpPr>
          <p:cNvPr id="3" name="Content Placeholder 2"/>
          <p:cNvSpPr>
            <a:spLocks noGrp="1"/>
          </p:cNvSpPr>
          <p:nvPr>
            <p:ph idx="1"/>
          </p:nvPr>
        </p:nvSpPr>
        <p:spPr>
          <a:xfrm>
            <a:off x="457200" y="1417637"/>
            <a:ext cx="8229600" cy="4525963"/>
          </a:xfrm>
        </p:spPr>
        <p:txBody>
          <a:bodyPr/>
          <a:lstStyle/>
          <a:p>
            <a:r>
              <a:rPr lang="en-US" dirty="0"/>
              <a:t>Accessible Data (in the future)</a:t>
            </a:r>
          </a:p>
          <a:p>
            <a:pPr lvl="1"/>
            <a:r>
              <a:rPr lang="en-US" dirty="0"/>
              <a:t>Non-proprietary (software formats)</a:t>
            </a:r>
          </a:p>
          <a:p>
            <a:pPr lvl="1"/>
            <a:r>
              <a:rPr lang="en-US" dirty="0"/>
              <a:t>Open, documented standard</a:t>
            </a:r>
          </a:p>
          <a:p>
            <a:pPr lvl="1"/>
            <a:r>
              <a:rPr lang="en-US" dirty="0"/>
              <a:t>Common, used by the research community</a:t>
            </a:r>
          </a:p>
          <a:p>
            <a:pPr lvl="1"/>
            <a:r>
              <a:rPr lang="en-US" dirty="0"/>
              <a:t>Standard representation (ASCII, Unicode)</a:t>
            </a:r>
          </a:p>
        </p:txBody>
      </p:sp>
    </p:spTree>
    <p:extLst>
      <p:ext uri="{BB962C8B-B14F-4D97-AF65-F5344CB8AC3E}">
        <p14:creationId xmlns:p14="http://schemas.microsoft.com/office/powerpoint/2010/main" val="1764307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62946"/>
            <a:ext cx="8229600" cy="4525963"/>
          </a:xfrm>
        </p:spPr>
        <p:txBody>
          <a:bodyPr/>
          <a:lstStyle/>
          <a:p>
            <a:pPr marL="514350" indent="-514350">
              <a:buFont typeface="+mj-lt"/>
              <a:buAutoNum type="arabicPeriod"/>
            </a:pPr>
            <a:r>
              <a:rPr lang="en-US" sz="2800" dirty="0"/>
              <a:t>Use Consistent Data Organization</a:t>
            </a:r>
          </a:p>
          <a:p>
            <a:pPr marL="514350" indent="-514350">
              <a:buFont typeface="+mj-lt"/>
              <a:buAutoNum type="arabicPeriod"/>
            </a:pPr>
            <a:r>
              <a:rPr lang="en-US" sz="2800" dirty="0"/>
              <a:t>Use Standardized Naming, Codes and Formats</a:t>
            </a:r>
          </a:p>
          <a:p>
            <a:pPr marL="514350" indent="-514350">
              <a:buFont typeface="+mj-lt"/>
              <a:buAutoNum type="arabicPeriod"/>
            </a:pPr>
            <a:r>
              <a:rPr lang="en-US" sz="2800" dirty="0"/>
              <a:t>Assign Descriptive File Names</a:t>
            </a:r>
          </a:p>
          <a:p>
            <a:pPr marL="514350" indent="-514350">
              <a:buFont typeface="+mj-lt"/>
              <a:buAutoNum type="arabicPeriod"/>
            </a:pPr>
            <a:r>
              <a:rPr lang="en-US" sz="2800" dirty="0"/>
              <a:t>Perform Basic Quality Assurance / Quality Control</a:t>
            </a:r>
          </a:p>
          <a:p>
            <a:pPr marL="514350" indent="-514350">
              <a:buFont typeface="+mj-lt"/>
              <a:buAutoNum type="arabicPeriod"/>
            </a:pPr>
            <a:r>
              <a:rPr lang="en-US" sz="2800" dirty="0"/>
              <a:t>Preserve Information - Use Scripted Languages</a:t>
            </a:r>
          </a:p>
          <a:p>
            <a:pPr marL="514350" indent="-514350">
              <a:buFont typeface="+mj-lt"/>
              <a:buAutoNum type="arabicPeriod"/>
            </a:pPr>
            <a:r>
              <a:rPr lang="en-US" sz="2800" dirty="0"/>
              <a:t>Define Contents of Data Files; Create Documentation</a:t>
            </a:r>
          </a:p>
          <a:p>
            <a:pPr marL="514350" indent="-514350">
              <a:buFont typeface="+mj-lt"/>
              <a:buAutoNum type="arabicPeriod"/>
            </a:pPr>
            <a:r>
              <a:rPr lang="en-US" sz="2800" dirty="0"/>
              <a:t>Use Consistent, Stable and Open File Formats</a:t>
            </a:r>
          </a:p>
          <a:p>
            <a:pPr marL="514350" indent="-514350">
              <a:buFont typeface="+mj-lt"/>
              <a:buAutoNum type="arabicPeriod"/>
            </a:pPr>
            <a:endParaRPr lang="en-US" sz="2600" dirty="0"/>
          </a:p>
        </p:txBody>
      </p:sp>
      <p:sp>
        <p:nvSpPr>
          <p:cNvPr id="5" name="Title 1"/>
          <p:cNvSpPr>
            <a:spLocks noGrp="1"/>
          </p:cNvSpPr>
          <p:nvPr>
            <p:ph type="title"/>
          </p:nvPr>
        </p:nvSpPr>
        <p:spPr>
          <a:xfrm>
            <a:off x="457200" y="518169"/>
            <a:ext cx="8229600" cy="792162"/>
          </a:xfrm>
        </p:spPr>
        <p:txBody>
          <a:bodyPr>
            <a:normAutofit fontScale="90000"/>
          </a:bodyPr>
          <a:lstStyle/>
          <a:p>
            <a:r>
              <a:rPr lang="en-US" dirty="0"/>
              <a:t>Best Practices for Creating Data</a:t>
            </a:r>
          </a:p>
        </p:txBody>
      </p:sp>
    </p:spTree>
    <p:extLst>
      <p:ext uri="{BB962C8B-B14F-4D97-AF65-F5344CB8AC3E}">
        <p14:creationId xmlns:p14="http://schemas.microsoft.com/office/powerpoint/2010/main" val="2255946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20CB-4C02-C54D-80EC-CCA12E67261C}"/>
              </a:ext>
            </a:extLst>
          </p:cNvPr>
          <p:cNvSpPr>
            <a:spLocks noGrp="1"/>
          </p:cNvSpPr>
          <p:nvPr>
            <p:ph type="title"/>
          </p:nvPr>
        </p:nvSpPr>
        <p:spPr/>
        <p:txBody>
          <a:bodyPr/>
          <a:lstStyle/>
          <a:p>
            <a:r>
              <a:rPr lang="en-US" dirty="0"/>
              <a:t>Keep your data </a:t>
            </a:r>
            <a:r>
              <a:rPr lang="en-US" i="1" dirty="0"/>
              <a:t>tidy</a:t>
            </a:r>
            <a:endParaRPr lang="en-US" dirty="0"/>
          </a:p>
        </p:txBody>
      </p:sp>
      <p:sp>
        <p:nvSpPr>
          <p:cNvPr id="3" name="Text Placeholder 2">
            <a:extLst>
              <a:ext uri="{FF2B5EF4-FFF2-40B4-BE49-F238E27FC236}">
                <a16:creationId xmlns:a16="http://schemas.microsoft.com/office/drawing/2014/main" id="{4F19D319-2FAD-8C41-AB75-FC49A60CBEDE}"/>
              </a:ext>
            </a:extLst>
          </p:cNvPr>
          <p:cNvSpPr>
            <a:spLocks noGrp="1"/>
          </p:cNvSpPr>
          <p:nvPr>
            <p:ph type="body" idx="1"/>
          </p:nvPr>
        </p:nvSpPr>
        <p:spPr/>
        <p:txBody>
          <a:bodyPr/>
          <a:lstStyle/>
          <a:p>
            <a:r>
              <a:rPr lang="en-US" dirty="0"/>
              <a:t>Tidy data is a concept for data analysis</a:t>
            </a:r>
          </a:p>
          <a:p>
            <a:r>
              <a:rPr lang="en-US" dirty="0"/>
              <a:t>Helps to design spreadsheets but also CRFs</a:t>
            </a:r>
          </a:p>
          <a:p>
            <a:r>
              <a:rPr lang="en-US" dirty="0"/>
              <a:t>Note that data coming out of </a:t>
            </a:r>
            <a:r>
              <a:rPr lang="en-US" dirty="0" err="1"/>
              <a:t>REDCap</a:t>
            </a:r>
            <a:r>
              <a:rPr lang="en-US" dirty="0"/>
              <a:t> might not be tidy </a:t>
            </a:r>
          </a:p>
        </p:txBody>
      </p:sp>
    </p:spTree>
    <p:extLst>
      <p:ext uri="{BB962C8B-B14F-4D97-AF65-F5344CB8AC3E}">
        <p14:creationId xmlns:p14="http://schemas.microsoft.com/office/powerpoint/2010/main" val="230197963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p:txBody>
          <a:bodyPr/>
          <a:lstStyle/>
          <a:p>
            <a:r>
              <a:rPr lang="en-GB"/>
              <a:t>Tidy data</a:t>
            </a:r>
          </a:p>
        </p:txBody>
      </p:sp>
      <p:sp>
        <p:nvSpPr>
          <p:cNvPr id="145" name="Shape 145"/>
          <p:cNvSpPr>
            <a:spLocks noGrp="1"/>
          </p:cNvSpPr>
          <p:nvPr>
            <p:ph type="body" idx="1"/>
          </p:nvPr>
        </p:nvSpPr>
        <p:spPr/>
        <p:txBody>
          <a:bodyPr/>
          <a:lstStyle/>
          <a:p>
            <a:pPr marL="0" indent="0">
              <a:buNone/>
            </a:pPr>
            <a:endParaRPr lang="en-GB" dirty="0"/>
          </a:p>
          <a:p>
            <a:r>
              <a:rPr lang="en-GB" dirty="0"/>
              <a:t>One variable per column</a:t>
            </a:r>
          </a:p>
          <a:p>
            <a:r>
              <a:rPr lang="en-GB" dirty="0"/>
              <a:t>One observation per row</a:t>
            </a:r>
          </a:p>
          <a:p>
            <a:r>
              <a:rPr lang="en-GB" dirty="0"/>
              <a:t>Tables hold elements of only one kind</a:t>
            </a:r>
          </a:p>
        </p:txBody>
      </p:sp>
      <p:sp>
        <p:nvSpPr>
          <p:cNvPr id="146" name="Shape 146"/>
          <p:cNvSpPr>
            <a:spLocks noGrp="1"/>
          </p:cNvSpPr>
          <p:nvPr>
            <p:ph type="sldNum" sz="quarter" idx="2"/>
          </p:nvPr>
        </p:nvSpPr>
        <p:spPr/>
        <p:txBody>
          <a:bodyPr/>
          <a:lstStyle/>
          <a:p>
            <a:fld id="{86CB4B4D-7CA3-9044-876B-883B54F8677D}" type="slidenum">
              <a:rPr lang="en-GB" smtClean="0"/>
              <a:pPr/>
              <a:t>56</a:t>
            </a:fld>
            <a:endParaRPr lang="en-GB"/>
          </a:p>
        </p:txBody>
      </p:sp>
    </p:spTree>
    <p:extLst>
      <p:ext uri="{BB962C8B-B14F-4D97-AF65-F5344CB8AC3E}">
        <p14:creationId xmlns:p14="http://schemas.microsoft.com/office/powerpoint/2010/main" val="50358487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5">
                                            <p:bg/>
                                          </p:spTgt>
                                        </p:tgtEl>
                                        <p:attrNameLst>
                                          <p:attrName>style.visibility</p:attrName>
                                        </p:attrNameLst>
                                      </p:cBhvr>
                                      <p:to>
                                        <p:strVal val="visible"/>
                                      </p:to>
                                    </p:set>
                                    <p:animEffect transition="in" filter="dissolve">
                                      <p:cBhvr>
                                        <p:cTn id="7" dur="300"/>
                                        <p:tgtEl>
                                          <p:spTgt spid="14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45">
                                            <p:txEl>
                                              <p:pRg st="1" end="1"/>
                                            </p:txEl>
                                          </p:spTgt>
                                        </p:tgtEl>
                                        <p:attrNameLst>
                                          <p:attrName>style.visibility</p:attrName>
                                        </p:attrNameLst>
                                      </p:cBhvr>
                                      <p:to>
                                        <p:strVal val="visible"/>
                                      </p:to>
                                    </p:set>
                                    <p:animEffect transition="in" filter="dissolve">
                                      <p:cBhvr>
                                        <p:cTn id="12" dur="300"/>
                                        <p:tgtEl>
                                          <p:spTgt spid="1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45">
                                            <p:txEl>
                                              <p:pRg st="2" end="2"/>
                                            </p:txEl>
                                          </p:spTgt>
                                        </p:tgtEl>
                                        <p:attrNameLst>
                                          <p:attrName>style.visibility</p:attrName>
                                        </p:attrNameLst>
                                      </p:cBhvr>
                                      <p:to>
                                        <p:strVal val="visible"/>
                                      </p:to>
                                    </p:set>
                                    <p:animEffect transition="in" filter="dissolve">
                                      <p:cBhvr>
                                        <p:cTn id="17" dur="300"/>
                                        <p:tgtEl>
                                          <p:spTgt spid="1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145">
                                            <p:txEl>
                                              <p:pRg st="3" end="3"/>
                                            </p:txEl>
                                          </p:spTgt>
                                        </p:tgtEl>
                                        <p:attrNameLst>
                                          <p:attrName>style.visibility</p:attrName>
                                        </p:attrNameLst>
                                      </p:cBhvr>
                                      <p:to>
                                        <p:strVal val="visible"/>
                                      </p:to>
                                    </p:set>
                                    <p:animEffect transition="in" filter="dissolve">
                                      <p:cBhvr>
                                        <p:cTn id="22" dur="300"/>
                                        <p:tgtEl>
                                          <p:spTgt spid="1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81F76-4C3D-664F-83C9-46296FBA4090}"/>
              </a:ext>
            </a:extLst>
          </p:cNvPr>
          <p:cNvSpPr>
            <a:spLocks noGrp="1"/>
          </p:cNvSpPr>
          <p:nvPr>
            <p:ph type="title"/>
          </p:nvPr>
        </p:nvSpPr>
        <p:spPr/>
        <p:txBody>
          <a:bodyPr/>
          <a:lstStyle/>
          <a:p>
            <a:r>
              <a:rPr lang="en-US" dirty="0"/>
              <a:t>Exercise</a:t>
            </a:r>
          </a:p>
        </p:txBody>
      </p:sp>
      <p:sp>
        <p:nvSpPr>
          <p:cNvPr id="5" name="Content Placeholder 4">
            <a:extLst>
              <a:ext uri="{FF2B5EF4-FFF2-40B4-BE49-F238E27FC236}">
                <a16:creationId xmlns:a16="http://schemas.microsoft.com/office/drawing/2014/main" id="{525C23FD-A8A4-FB46-A85C-2DD0DE16BA50}"/>
              </a:ext>
            </a:extLst>
          </p:cNvPr>
          <p:cNvSpPr>
            <a:spLocks noGrp="1"/>
          </p:cNvSpPr>
          <p:nvPr>
            <p:ph idx="1"/>
          </p:nvPr>
        </p:nvSpPr>
        <p:spPr/>
        <p:txBody>
          <a:bodyPr/>
          <a:lstStyle/>
          <a:p>
            <a:r>
              <a:rPr lang="en-US" dirty="0" err="1"/>
              <a:t>Reorganise</a:t>
            </a:r>
            <a:r>
              <a:rPr lang="en-US" dirty="0"/>
              <a:t> the </a:t>
            </a:r>
            <a:r>
              <a:rPr lang="en-US" b="1" dirty="0" err="1">
                <a:latin typeface="Courier" pitchFamily="2" charset="0"/>
              </a:rPr>
              <a:t>baddata.xlsx</a:t>
            </a:r>
            <a:r>
              <a:rPr lang="en-US" dirty="0"/>
              <a:t> data (using Excel or another )</a:t>
            </a:r>
          </a:p>
          <a:p>
            <a:pPr lvl="1"/>
            <a:r>
              <a:rPr lang="en-US" dirty="0"/>
              <a:t>Make data tables tidy</a:t>
            </a:r>
          </a:p>
          <a:p>
            <a:pPr lvl="1"/>
            <a:r>
              <a:rPr lang="en-US" dirty="0"/>
              <a:t>Consider how data collection could be improved with ontologies</a:t>
            </a:r>
          </a:p>
          <a:p>
            <a:r>
              <a:rPr lang="en-US" dirty="0"/>
              <a:t>Organize the source data and derived data</a:t>
            </a:r>
          </a:p>
          <a:p>
            <a:r>
              <a:rPr lang="en-US" dirty="0"/>
              <a:t>Analyze the data in your tool of choice</a:t>
            </a:r>
          </a:p>
          <a:p>
            <a:pPr lvl="1"/>
            <a:r>
              <a:rPr lang="en-US" dirty="0"/>
              <a:t>Which variants are most frequent?</a:t>
            </a:r>
          </a:p>
        </p:txBody>
      </p:sp>
    </p:spTree>
    <p:extLst>
      <p:ext uri="{BB962C8B-B14F-4D97-AF65-F5344CB8AC3E}">
        <p14:creationId xmlns:p14="http://schemas.microsoft.com/office/powerpoint/2010/main" val="3102289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3C61-280F-0D48-92AD-CC08167AF077}"/>
              </a:ext>
            </a:extLst>
          </p:cNvPr>
          <p:cNvSpPr>
            <a:spLocks noGrp="1"/>
          </p:cNvSpPr>
          <p:nvPr>
            <p:ph type="title"/>
          </p:nvPr>
        </p:nvSpPr>
        <p:spPr/>
        <p:txBody>
          <a:bodyPr/>
          <a:lstStyle/>
          <a:p>
            <a:r>
              <a:rPr lang="en-US" dirty="0"/>
              <a:t>Solving problems</a:t>
            </a:r>
          </a:p>
        </p:txBody>
      </p:sp>
      <p:sp>
        <p:nvSpPr>
          <p:cNvPr id="4" name="Text Placeholder 3">
            <a:extLst>
              <a:ext uri="{FF2B5EF4-FFF2-40B4-BE49-F238E27FC236}">
                <a16:creationId xmlns:a16="http://schemas.microsoft.com/office/drawing/2014/main" id="{DB8BC144-1E83-F844-8A1B-0A8DB80A38A4}"/>
              </a:ext>
            </a:extLst>
          </p:cNvPr>
          <p:cNvSpPr>
            <a:spLocks noGrp="1"/>
          </p:cNvSpPr>
          <p:nvPr>
            <p:ph type="body" idx="1"/>
          </p:nvPr>
        </p:nvSpPr>
        <p:spPr/>
        <p:txBody>
          <a:bodyPr>
            <a:normAutofit/>
          </a:bodyPr>
          <a:lstStyle/>
          <a:p>
            <a:r>
              <a:rPr lang="en-US" dirty="0" err="1"/>
              <a:t>Rubberducking</a:t>
            </a:r>
            <a:endParaRPr lang="en-US" dirty="0"/>
          </a:p>
          <a:p>
            <a:r>
              <a:rPr lang="en-US" dirty="0"/>
              <a:t>Oracle</a:t>
            </a:r>
          </a:p>
          <a:p>
            <a:r>
              <a:rPr lang="en-US" dirty="0"/>
              <a:t>Group work</a:t>
            </a:r>
          </a:p>
          <a:p>
            <a:endParaRPr lang="en-US" dirty="0"/>
          </a:p>
        </p:txBody>
      </p:sp>
    </p:spTree>
    <p:extLst>
      <p:ext uri="{BB962C8B-B14F-4D97-AF65-F5344CB8AC3E}">
        <p14:creationId xmlns:p14="http://schemas.microsoft.com/office/powerpoint/2010/main" val="3918855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B6E329-5D79-9542-A828-FEBB56EDB725}"/>
              </a:ext>
            </a:extLst>
          </p:cNvPr>
          <p:cNvSpPr>
            <a:spLocks noGrp="1"/>
          </p:cNvSpPr>
          <p:nvPr>
            <p:ph type="title"/>
          </p:nvPr>
        </p:nvSpPr>
        <p:spPr/>
        <p:txBody>
          <a:bodyPr/>
          <a:lstStyle/>
          <a:p>
            <a:r>
              <a:rPr lang="en-US" dirty="0" err="1"/>
              <a:t>Rubberducking</a:t>
            </a:r>
            <a:endParaRPr lang="en-US" dirty="0"/>
          </a:p>
        </p:txBody>
      </p:sp>
    </p:spTree>
    <p:extLst>
      <p:ext uri="{BB962C8B-B14F-4D97-AF65-F5344CB8AC3E}">
        <p14:creationId xmlns:p14="http://schemas.microsoft.com/office/powerpoint/2010/main" val="1090271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D1BA-5484-6648-BC5C-5ABD362CA6D7}"/>
              </a:ext>
            </a:extLst>
          </p:cNvPr>
          <p:cNvSpPr>
            <a:spLocks noGrp="1"/>
          </p:cNvSpPr>
          <p:nvPr>
            <p:ph type="title"/>
          </p:nvPr>
        </p:nvSpPr>
        <p:spPr/>
        <p:txBody>
          <a:bodyPr/>
          <a:lstStyle/>
          <a:p>
            <a:r>
              <a:rPr lang="en-US" dirty="0"/>
              <a:t>This introduction</a:t>
            </a:r>
          </a:p>
        </p:txBody>
      </p:sp>
      <p:pic>
        <p:nvPicPr>
          <p:cNvPr id="4" name="Picture 3">
            <a:extLst>
              <a:ext uri="{FF2B5EF4-FFF2-40B4-BE49-F238E27FC236}">
                <a16:creationId xmlns:a16="http://schemas.microsoft.com/office/drawing/2014/main" id="{792C2B43-25A9-3C42-9BC5-7C9A53FEB7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235" y="-152152"/>
            <a:ext cx="10482874" cy="7010152"/>
          </a:xfrm>
          <a:prstGeom prst="rect">
            <a:avLst/>
          </a:prstGeom>
        </p:spPr>
      </p:pic>
      <p:sp>
        <p:nvSpPr>
          <p:cNvPr id="3" name="Content Placeholder 2">
            <a:extLst>
              <a:ext uri="{FF2B5EF4-FFF2-40B4-BE49-F238E27FC236}">
                <a16:creationId xmlns:a16="http://schemas.microsoft.com/office/drawing/2014/main" id="{2B737F7F-3E08-F94B-ACCF-7EF4B86A9940}"/>
              </a:ext>
            </a:extLst>
          </p:cNvPr>
          <p:cNvSpPr>
            <a:spLocks noGrp="1"/>
          </p:cNvSpPr>
          <p:nvPr>
            <p:ph idx="1"/>
          </p:nvPr>
        </p:nvSpPr>
        <p:spPr>
          <a:xfrm>
            <a:off x="1390995" y="0"/>
            <a:ext cx="8153400" cy="4351337"/>
          </a:xfrm>
        </p:spPr>
        <p:txBody>
          <a:bodyPr/>
          <a:lstStyle/>
          <a:p>
            <a:pPr marL="0" indent="0">
              <a:buNone/>
            </a:pPr>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What is data management and data stewardship?</a:t>
            </a:r>
          </a:p>
          <a:p>
            <a:pPr lvl="1"/>
            <a:r>
              <a:rPr lang="en-US" sz="2000" dirty="0">
                <a:solidFill>
                  <a:schemeClr val="bg1"/>
                </a:solidFill>
                <a:latin typeface="Calibri" panose="020F0502020204030204" pitchFamily="34" charset="0"/>
                <a:cs typeface="Calibri" panose="020F0502020204030204" pitchFamily="34" charset="0"/>
              </a:rPr>
              <a:t>FAIR data</a:t>
            </a:r>
          </a:p>
          <a:p>
            <a:r>
              <a:rPr lang="en-US" sz="2400" dirty="0">
                <a:solidFill>
                  <a:schemeClr val="bg1"/>
                </a:solidFill>
                <a:latin typeface="Calibri" panose="020F0502020204030204" pitchFamily="34" charset="0"/>
                <a:cs typeface="Calibri" panose="020F0502020204030204" pitchFamily="34" charset="0"/>
              </a:rPr>
              <a:t>How data stewardship and data management plans can help</a:t>
            </a:r>
          </a:p>
          <a:p>
            <a:r>
              <a:rPr lang="en-US" sz="2400" dirty="0">
                <a:solidFill>
                  <a:schemeClr val="bg1"/>
                </a:solidFill>
                <a:latin typeface="Calibri" panose="020F0502020204030204" pitchFamily="34" charset="0"/>
                <a:cs typeface="Calibri" panose="020F0502020204030204" pitchFamily="34" charset="0"/>
              </a:rPr>
              <a:t>Reproducible research</a:t>
            </a:r>
          </a:p>
          <a:p>
            <a:r>
              <a:rPr lang="en-US" sz="2400" dirty="0">
                <a:solidFill>
                  <a:schemeClr val="bg1"/>
                </a:solidFill>
                <a:latin typeface="Calibri" panose="020F0502020204030204" pitchFamily="34" charset="0"/>
                <a:cs typeface="Calibri" panose="020F0502020204030204" pitchFamily="34" charset="0"/>
              </a:rPr>
              <a:t>Data management for you</a:t>
            </a:r>
          </a:p>
          <a:p>
            <a:pPr lvl="1"/>
            <a:r>
              <a:rPr lang="en-US" sz="2000" dirty="0">
                <a:solidFill>
                  <a:schemeClr val="bg1"/>
                </a:solidFill>
                <a:latin typeface="Calibri" panose="020F0502020204030204" pitchFamily="34" charset="0"/>
                <a:cs typeface="Calibri" panose="020F0502020204030204" pitchFamily="34" charset="0"/>
              </a:rPr>
              <a:t>Tidy data	</a:t>
            </a:r>
          </a:p>
          <a:p>
            <a:pPr lvl="1"/>
            <a:r>
              <a:rPr lang="en-US" sz="2000" dirty="0">
                <a:solidFill>
                  <a:schemeClr val="bg1"/>
                </a:solidFill>
                <a:latin typeface="Calibri" panose="020F0502020204030204" pitchFamily="34" charset="0"/>
                <a:cs typeface="Calibri" panose="020F0502020204030204" pitchFamily="34" charset="0"/>
              </a:rPr>
              <a:t>Backup</a:t>
            </a:r>
          </a:p>
          <a:p>
            <a:pPr lvl="1"/>
            <a:r>
              <a:rPr lang="en-US" sz="2000" dirty="0">
                <a:solidFill>
                  <a:schemeClr val="bg1"/>
                </a:solidFill>
                <a:latin typeface="Calibri" panose="020F0502020204030204" pitchFamily="34" charset="0"/>
                <a:cs typeface="Calibri" panose="020F0502020204030204" pitchFamily="34" charset="0"/>
              </a:rPr>
              <a:t>Filenames</a:t>
            </a:r>
          </a:p>
          <a:p>
            <a:pPr lvl="1"/>
            <a:r>
              <a:rPr lang="en-US" sz="2000" dirty="0">
                <a:solidFill>
                  <a:schemeClr val="bg1"/>
                </a:solidFill>
                <a:latin typeface="Calibri" panose="020F0502020204030204" pitchFamily="34" charset="0"/>
                <a:cs typeface="Calibri" panose="020F0502020204030204" pitchFamily="34" charset="0"/>
              </a:rPr>
              <a:t>Sharing data</a:t>
            </a:r>
          </a:p>
          <a:p>
            <a:endParaRPr lang="en-US" sz="2400" dirty="0">
              <a:solidFill>
                <a:schemeClr val="bg1"/>
              </a:solidFill>
              <a:latin typeface="Calibri" panose="020F0502020204030204" pitchFamily="34" charset="0"/>
              <a:cs typeface="Calibri" panose="020F0502020204030204" pitchFamily="34" charset="0"/>
            </a:endParaRPr>
          </a:p>
          <a:p>
            <a:pPr lvl="1"/>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094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F903-17CE-FD44-9F32-298AF10716A2}"/>
              </a:ext>
            </a:extLst>
          </p:cNvPr>
          <p:cNvSpPr>
            <a:spLocks noGrp="1"/>
          </p:cNvSpPr>
          <p:nvPr>
            <p:ph type="title"/>
          </p:nvPr>
        </p:nvSpPr>
        <p:spPr/>
        <p:txBody>
          <a:bodyPr/>
          <a:lstStyle/>
          <a:p>
            <a:r>
              <a:rPr lang="en-US" dirty="0"/>
              <a:t>Ask the Oracle</a:t>
            </a:r>
          </a:p>
        </p:txBody>
      </p:sp>
      <p:sp>
        <p:nvSpPr>
          <p:cNvPr id="3" name="Content Placeholder 2">
            <a:extLst>
              <a:ext uri="{FF2B5EF4-FFF2-40B4-BE49-F238E27FC236}">
                <a16:creationId xmlns:a16="http://schemas.microsoft.com/office/drawing/2014/main" id="{B54F4AEB-A352-654C-A217-28C67B7364C9}"/>
              </a:ext>
            </a:extLst>
          </p:cNvPr>
          <p:cNvSpPr>
            <a:spLocks noGrp="1"/>
          </p:cNvSpPr>
          <p:nvPr>
            <p:ph idx="1"/>
          </p:nvPr>
        </p:nvSpPr>
        <p:spPr/>
        <p:txBody>
          <a:bodyPr/>
          <a:lstStyle/>
          <a:p>
            <a:r>
              <a:rPr lang="en-US" dirty="0"/>
              <a:t>The Oracle gives the precise answer to your problems</a:t>
            </a:r>
          </a:p>
          <a:p>
            <a:r>
              <a:rPr lang="en-US" dirty="0"/>
              <a:t>You have to submit the problem in writing</a:t>
            </a:r>
          </a:p>
          <a:p>
            <a:r>
              <a:rPr lang="en-US" dirty="0"/>
              <a:t>The Oracle answers a questions only once or if it finds the problem interesting</a:t>
            </a:r>
          </a:p>
          <a:p>
            <a:r>
              <a:rPr lang="en-US" dirty="0"/>
              <a:t>If you supply a trivial problem, it will stop answering</a:t>
            </a:r>
          </a:p>
        </p:txBody>
      </p:sp>
    </p:spTree>
    <p:extLst>
      <p:ext uri="{BB962C8B-B14F-4D97-AF65-F5344CB8AC3E}">
        <p14:creationId xmlns:p14="http://schemas.microsoft.com/office/powerpoint/2010/main" val="390304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ED8499-B94D-5A4C-93C7-67B241D9FDAF}"/>
              </a:ext>
            </a:extLst>
          </p:cNvPr>
          <p:cNvSpPr>
            <a:spLocks noGrp="1"/>
          </p:cNvSpPr>
          <p:nvPr>
            <p:ph type="title"/>
          </p:nvPr>
        </p:nvSpPr>
        <p:spPr/>
        <p:txBody>
          <a:bodyPr/>
          <a:lstStyle/>
          <a:p>
            <a:r>
              <a:rPr lang="en-US" dirty="0"/>
              <a:t>Working in groups</a:t>
            </a:r>
          </a:p>
        </p:txBody>
      </p:sp>
      <p:sp>
        <p:nvSpPr>
          <p:cNvPr id="5" name="Text Placeholder 4">
            <a:extLst>
              <a:ext uri="{FF2B5EF4-FFF2-40B4-BE49-F238E27FC236}">
                <a16:creationId xmlns:a16="http://schemas.microsoft.com/office/drawing/2014/main" id="{350982A4-2612-3A42-B63B-FC460046F0EE}"/>
              </a:ext>
            </a:extLst>
          </p:cNvPr>
          <p:cNvSpPr>
            <a:spLocks noGrp="1"/>
          </p:cNvSpPr>
          <p:nvPr>
            <p:ph type="body" idx="1"/>
          </p:nvPr>
        </p:nvSpPr>
        <p:spPr/>
        <p:txBody>
          <a:bodyPr>
            <a:normAutofit fontScale="92500" lnSpcReduction="20000"/>
          </a:bodyPr>
          <a:lstStyle/>
          <a:p>
            <a:r>
              <a:rPr lang="en-US" dirty="0"/>
              <a:t>Limit time spent together</a:t>
            </a:r>
          </a:p>
          <a:p>
            <a:r>
              <a:rPr lang="en-US" dirty="0"/>
              <a:t>Set up roles</a:t>
            </a:r>
          </a:p>
          <a:p>
            <a:endParaRPr lang="en-US" dirty="0"/>
          </a:p>
          <a:p>
            <a:r>
              <a:rPr lang="en-US" dirty="0"/>
              <a:t>See pair programming and code review</a:t>
            </a:r>
          </a:p>
        </p:txBody>
      </p:sp>
      <p:pic>
        <p:nvPicPr>
          <p:cNvPr id="7" name="Picture 6">
            <a:extLst>
              <a:ext uri="{FF2B5EF4-FFF2-40B4-BE49-F238E27FC236}">
                <a16:creationId xmlns:a16="http://schemas.microsoft.com/office/drawing/2014/main" id="{F0FF0867-D66D-7247-84C6-51336A36DA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727" y="233795"/>
            <a:ext cx="5642263" cy="3173773"/>
          </a:xfrm>
          <a:prstGeom prst="rect">
            <a:avLst/>
          </a:prstGeom>
        </p:spPr>
      </p:pic>
    </p:spTree>
    <p:extLst>
      <p:ext uri="{BB962C8B-B14F-4D97-AF65-F5344CB8AC3E}">
        <p14:creationId xmlns:p14="http://schemas.microsoft.com/office/powerpoint/2010/main" val="1047113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79C70-1675-5247-9D35-8530145B7DAF}"/>
              </a:ext>
            </a:extLst>
          </p:cNvPr>
          <p:cNvSpPr>
            <a:spLocks noGrp="1"/>
          </p:cNvSpPr>
          <p:nvPr>
            <p:ph type="title"/>
          </p:nvPr>
        </p:nvSpPr>
        <p:spPr/>
        <p:txBody>
          <a:bodyPr/>
          <a:lstStyle/>
          <a:p>
            <a:r>
              <a:rPr lang="en-US" dirty="0"/>
              <a:t>Googling for help</a:t>
            </a:r>
          </a:p>
        </p:txBody>
      </p:sp>
      <p:pic>
        <p:nvPicPr>
          <p:cNvPr id="6" name="Content Placeholder 5">
            <a:extLst>
              <a:ext uri="{FF2B5EF4-FFF2-40B4-BE49-F238E27FC236}">
                <a16:creationId xmlns:a16="http://schemas.microsoft.com/office/drawing/2014/main" id="{A586F7CF-321E-A74E-A117-A6676ACF558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02312" y="1825625"/>
            <a:ext cx="5139375" cy="4351338"/>
          </a:xfrm>
          <a:prstGeom prst="rect">
            <a:avLst/>
          </a:prstGeom>
        </p:spPr>
      </p:pic>
    </p:spTree>
    <p:extLst>
      <p:ext uri="{BB962C8B-B14F-4D97-AF65-F5344CB8AC3E}">
        <p14:creationId xmlns:p14="http://schemas.microsoft.com/office/powerpoint/2010/main" val="2869098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DE1F83-0FDA-9544-9520-9BD22DCBCBB8}"/>
              </a:ext>
            </a:extLst>
          </p:cNvPr>
          <p:cNvSpPr>
            <a:spLocks noGrp="1"/>
          </p:cNvSpPr>
          <p:nvPr>
            <p:ph type="title"/>
          </p:nvPr>
        </p:nvSpPr>
        <p:spPr/>
        <p:txBody>
          <a:bodyPr/>
          <a:lstStyle/>
          <a:p>
            <a:r>
              <a:rPr lang="en-US" dirty="0"/>
              <a:t>Googling for help</a:t>
            </a:r>
          </a:p>
        </p:txBody>
      </p:sp>
      <p:sp>
        <p:nvSpPr>
          <p:cNvPr id="6" name="Content Placeholder 5">
            <a:extLst>
              <a:ext uri="{FF2B5EF4-FFF2-40B4-BE49-F238E27FC236}">
                <a16:creationId xmlns:a16="http://schemas.microsoft.com/office/drawing/2014/main" id="{EF8F250E-F3B0-0E4E-BEF7-C9726065DA12}"/>
              </a:ext>
            </a:extLst>
          </p:cNvPr>
          <p:cNvSpPr>
            <a:spLocks noGrp="1"/>
          </p:cNvSpPr>
          <p:nvPr>
            <p:ph idx="1"/>
          </p:nvPr>
        </p:nvSpPr>
        <p:spPr/>
        <p:txBody>
          <a:bodyPr/>
          <a:lstStyle/>
          <a:p>
            <a:r>
              <a:rPr lang="en-US" altLang="en-US" dirty="0">
                <a:ea typeface="ＭＳ Ｐゴシック" panose="020B0600070205080204" pitchFamily="34" charset="-128"/>
              </a:rPr>
              <a:t>Read help pages and the official documentation well before turning to Google</a:t>
            </a:r>
          </a:p>
          <a:p>
            <a:r>
              <a:rPr lang="en-US" altLang="en-US" dirty="0">
                <a:ea typeface="ＭＳ Ｐゴシック" panose="020B0600070205080204" pitchFamily="34" charset="-128"/>
              </a:rPr>
              <a:t>Use stack exchange, forums and related resources carefully</a:t>
            </a:r>
          </a:p>
          <a:p>
            <a:pPr lvl="1"/>
            <a:r>
              <a:rPr lang="en-US" altLang="en-US" dirty="0">
                <a:ea typeface="ＭＳ Ｐゴシック" panose="020B0600070205080204" pitchFamily="34" charset="-128"/>
              </a:rPr>
              <a:t>Answers for Excel questions are worst</a:t>
            </a:r>
          </a:p>
          <a:p>
            <a:r>
              <a:rPr lang="en-US" altLang="en-US" dirty="0">
                <a:ea typeface="ＭＳ Ｐゴシック" panose="020B0600070205080204" pitchFamily="34" charset="-128"/>
              </a:rPr>
              <a:t>Write down what you want to achieve before Google</a:t>
            </a:r>
          </a:p>
          <a:p>
            <a:pPr marL="0" indent="0">
              <a:buNone/>
            </a:pPr>
            <a:endParaRPr lang="en-US" altLang="en-US"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932586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title" idx="4294967295"/>
          </p:nvPr>
        </p:nvSpPr>
        <p:spPr>
          <a:xfrm>
            <a:off x="132442" y="19027"/>
            <a:ext cx="8229600" cy="461962"/>
          </a:xfrm>
          <a:prstGeom prst="rect">
            <a:avLst/>
          </a:prstGeom>
        </p:spPr>
        <p:txBody>
          <a:bodyPr anchor="t">
            <a:normAutofit/>
          </a:bodyPr>
          <a:lstStyle>
            <a:lvl1pPr defTabSz="457200">
              <a:defRPr sz="2400">
                <a:solidFill>
                  <a:schemeClr val="accent1">
                    <a:lumOff val="-6235"/>
                  </a:schemeClr>
                </a:solidFill>
              </a:defRPr>
            </a:lvl1pPr>
          </a:lstStyle>
          <a:p>
            <a:pPr algn="l"/>
            <a:r>
              <a:rPr b="1" dirty="0">
                <a:solidFill>
                  <a:schemeClr val="accent3"/>
                </a:solidFill>
              </a:rPr>
              <a:t>Thank you for your attention!</a:t>
            </a:r>
          </a:p>
        </p:txBody>
      </p:sp>
      <p:pic>
        <p:nvPicPr>
          <p:cNvPr id="326" name="LCSB_building_view.jpg" descr="LCSB_building_view.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375" y="665035"/>
            <a:ext cx="4068867" cy="2288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 name="Shape 327"/>
          <p:cNvSpPr/>
          <p:nvPr/>
        </p:nvSpPr>
        <p:spPr>
          <a:xfrm>
            <a:off x="469900" y="5540412"/>
            <a:ext cx="8229600" cy="61736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457200">
              <a:defRPr sz="1800" u="sng">
                <a:solidFill>
                  <a:srgbClr val="0000FF"/>
                </a:solidFill>
                <a:uFill>
                  <a:solidFill>
                    <a:srgbClr val="0000FF"/>
                  </a:solidFill>
                </a:uFill>
                <a:hlinkClick r:id="" action="ppaction://noaction"/>
              </a:defRPr>
            </a:lvl1pPr>
          </a:lstStyle>
          <a:p>
            <a:pPr>
              <a:defRPr u="none">
                <a:solidFill>
                  <a:schemeClr val="accent3">
                    <a:lumOff val="44000"/>
                  </a:schemeClr>
                </a:solidFill>
                <a:uFillTx/>
              </a:defRPr>
            </a:pPr>
            <a:r>
              <a:rPr u="sng">
                <a:solidFill>
                  <a:srgbClr val="0000FF"/>
                </a:solidFill>
                <a:uFill>
                  <a:solidFill>
                    <a:srgbClr val="0000FF"/>
                  </a:solidFill>
                </a:uFill>
                <a:hlinkClick r:id="rId4"/>
              </a:rPr>
              <a:t>http://epilepsygenetics.net</a:t>
            </a:r>
            <a:endParaRPr>
              <a:solidFill>
                <a:srgbClr val="1F497D"/>
              </a:solidFill>
            </a:endParaRPr>
          </a:p>
        </p:txBody>
      </p:sp>
      <p:pic>
        <p:nvPicPr>
          <p:cNvPr id="328" name="2015-03-16_A7r_02442_Belval_LuxUni.comp_.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0936" y="3102053"/>
            <a:ext cx="4584268"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A22EB7A-3FC4-0742-A681-CA98D12F89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0936" y="130987"/>
            <a:ext cx="2144329" cy="2859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8677830-A345-3947-95D8-BFA6E418AA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8959" y="118769"/>
            <a:ext cx="2144330" cy="2859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C8410A3-E721-D147-9C03-0AF537DAA1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425" y="3099725"/>
            <a:ext cx="4080000"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1B4C002-4E74-694B-8AEF-0B543F161B7E}"/>
              </a:ext>
            </a:extLst>
          </p:cNvPr>
          <p:cNvSpPr txBox="1"/>
          <p:nvPr/>
        </p:nvSpPr>
        <p:spPr>
          <a:xfrm>
            <a:off x="6444506" y="6377050"/>
            <a:ext cx="2550698" cy="369332"/>
          </a:xfrm>
          <a:prstGeom prst="rect">
            <a:avLst/>
          </a:prstGeom>
          <a:noFill/>
        </p:spPr>
        <p:txBody>
          <a:bodyPr wrap="none" rtlCol="0">
            <a:spAutoFit/>
          </a:bodyPr>
          <a:lstStyle/>
          <a:p>
            <a:r>
              <a:rPr lang="en-US" dirty="0"/>
              <a:t>@</a:t>
            </a:r>
            <a:r>
              <a:rPr lang="en-US" dirty="0" err="1"/>
              <a:t>spitshine</a:t>
            </a:r>
            <a:r>
              <a:rPr lang="en-US" dirty="0"/>
              <a:t> - @</a:t>
            </a:r>
            <a:r>
              <a:rPr lang="en-US" dirty="0" err="1"/>
              <a:t>elixir_lu</a:t>
            </a:r>
            <a:endParaRPr lang="en-US" dirty="0"/>
          </a:p>
        </p:txBody>
      </p:sp>
      <p:sp>
        <p:nvSpPr>
          <p:cNvPr id="17" name="TextBox 16">
            <a:extLst>
              <a:ext uri="{FF2B5EF4-FFF2-40B4-BE49-F238E27FC236}">
                <a16:creationId xmlns:a16="http://schemas.microsoft.com/office/drawing/2014/main" id="{EAC3D5CD-4E75-F24F-93BC-081FF1B3061D}"/>
              </a:ext>
            </a:extLst>
          </p:cNvPr>
          <p:cNvSpPr txBox="1"/>
          <p:nvPr/>
        </p:nvSpPr>
        <p:spPr>
          <a:xfrm>
            <a:off x="194248" y="6377050"/>
            <a:ext cx="2367956" cy="369332"/>
          </a:xfrm>
          <a:prstGeom prst="rect">
            <a:avLst/>
          </a:prstGeom>
          <a:noFill/>
        </p:spPr>
        <p:txBody>
          <a:bodyPr wrap="none" rtlCol="0">
            <a:spAutoFit/>
          </a:bodyPr>
          <a:lstStyle/>
          <a:p>
            <a:r>
              <a:rPr lang="en-US" dirty="0" err="1"/>
              <a:t>roland.krause@uni.lu</a:t>
            </a:r>
            <a:endParaRPr lang="en-US" dirty="0"/>
          </a:p>
        </p:txBody>
      </p:sp>
      <p:pic>
        <p:nvPicPr>
          <p:cNvPr id="11" name="Picture 10">
            <a:extLst>
              <a:ext uri="{FF2B5EF4-FFF2-40B4-BE49-F238E27FC236}">
                <a16:creationId xmlns:a16="http://schemas.microsoft.com/office/drawing/2014/main" id="{32E6C1B2-DD74-0947-826F-FA4BB6739265}"/>
              </a:ext>
            </a:extLst>
          </p:cNvPr>
          <p:cNvPicPr>
            <a:picLocks noChangeAspect="1"/>
          </p:cNvPicPr>
          <p:nvPr/>
        </p:nvPicPr>
        <p:blipFill>
          <a:blip r:embed="rId9"/>
          <a:stretch>
            <a:fillRect/>
          </a:stretch>
        </p:blipFill>
        <p:spPr>
          <a:xfrm>
            <a:off x="5945081" y="6352166"/>
            <a:ext cx="558800" cy="419100"/>
          </a:xfrm>
          <a:prstGeom prst="rect">
            <a:avLst/>
          </a:prstGeom>
        </p:spPr>
      </p:pic>
    </p:spTree>
    <p:extLst>
      <p:ext uri="{BB962C8B-B14F-4D97-AF65-F5344CB8AC3E}">
        <p14:creationId xmlns:p14="http://schemas.microsoft.com/office/powerpoint/2010/main" val="11245447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60B8D-6263-7141-83EB-355DA192FF3A}"/>
              </a:ext>
            </a:extLst>
          </p:cNvPr>
          <p:cNvSpPr>
            <a:spLocks noGrp="1"/>
          </p:cNvSpPr>
          <p:nvPr>
            <p:ph type="title"/>
          </p:nvPr>
        </p:nvSpPr>
        <p:spPr/>
        <p:txBody>
          <a:bodyPr/>
          <a:lstStyle/>
          <a:p>
            <a:r>
              <a:rPr lang="en-US" dirty="0"/>
              <a:t>Data stewardship vs data management</a:t>
            </a:r>
          </a:p>
        </p:txBody>
      </p:sp>
      <p:sp>
        <p:nvSpPr>
          <p:cNvPr id="3" name="Content Placeholder 2">
            <a:extLst>
              <a:ext uri="{FF2B5EF4-FFF2-40B4-BE49-F238E27FC236}">
                <a16:creationId xmlns:a16="http://schemas.microsoft.com/office/drawing/2014/main" id="{BE41BFC5-404A-6349-B37C-1F5A3974DD23}"/>
              </a:ext>
            </a:extLst>
          </p:cNvPr>
          <p:cNvSpPr>
            <a:spLocks noGrp="1"/>
          </p:cNvSpPr>
          <p:nvPr>
            <p:ph type="body" idx="1"/>
          </p:nvPr>
        </p:nvSpPr>
        <p:spPr>
          <a:xfrm>
            <a:off x="533401" y="1525587"/>
            <a:ext cx="3789218" cy="4351336"/>
          </a:xfrm>
        </p:spPr>
        <p:txBody>
          <a:bodyPr>
            <a:normAutofit fontScale="85000" lnSpcReduction="10000"/>
          </a:bodyPr>
          <a:lstStyle/>
          <a:p>
            <a:r>
              <a:rPr lang="en-US" dirty="0"/>
              <a:t>﻿</a:t>
            </a:r>
            <a:r>
              <a:rPr lang="en-US" b="1" dirty="0"/>
              <a:t>Management</a:t>
            </a:r>
          </a:p>
          <a:p>
            <a:r>
              <a:rPr lang="en-US" dirty="0"/>
              <a:t>Local, manipulating data</a:t>
            </a:r>
          </a:p>
          <a:p>
            <a:r>
              <a:rPr lang="en-US" dirty="0"/>
              <a:t>Data flow within the project</a:t>
            </a:r>
          </a:p>
          <a:p>
            <a:endParaRPr lang="en-US" dirty="0"/>
          </a:p>
          <a:p>
            <a:r>
              <a:rPr lang="en-US" b="1" dirty="0"/>
              <a:t>Examples</a:t>
            </a:r>
          </a:p>
          <a:p>
            <a:r>
              <a:rPr lang="en-US" dirty="0"/>
              <a:t>File naming conventions</a:t>
            </a:r>
          </a:p>
          <a:p>
            <a:r>
              <a:rPr lang="en-US" dirty="0"/>
              <a:t>Collecting metadata</a:t>
            </a:r>
          </a:p>
          <a:p>
            <a:r>
              <a:rPr lang="en-US" dirty="0"/>
              <a:t>Back-up</a:t>
            </a:r>
          </a:p>
          <a:p>
            <a:r>
              <a:rPr lang="en-US" dirty="0"/>
              <a:t>How to name files</a:t>
            </a:r>
          </a:p>
          <a:p>
            <a:endParaRPr lang="en-US" dirty="0"/>
          </a:p>
        </p:txBody>
      </p:sp>
      <p:sp>
        <p:nvSpPr>
          <p:cNvPr id="4" name="Content Placeholder 2">
            <a:extLst>
              <a:ext uri="{FF2B5EF4-FFF2-40B4-BE49-F238E27FC236}">
                <a16:creationId xmlns:a16="http://schemas.microsoft.com/office/drawing/2014/main" id="{32961579-E906-FA4B-ABBF-3DC2A0033C92}"/>
              </a:ext>
            </a:extLst>
          </p:cNvPr>
          <p:cNvSpPr txBox="1">
            <a:spLocks/>
          </p:cNvSpPr>
          <p:nvPr/>
        </p:nvSpPr>
        <p:spPr bwMode="auto">
          <a:xfrm>
            <a:off x="4426529" y="1531132"/>
            <a:ext cx="4592780" cy="532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92500"/>
          </a:bodyPr>
          <a:lstStyle>
            <a:defPPr marR="0" lvl="0" algn="l" rtl="0">
              <a:lnSpc>
                <a:spcPct val="100000"/>
              </a:lnSpc>
              <a:spcBef>
                <a:spcPts val="0"/>
              </a:spcBef>
              <a:spcAft>
                <a:spcPts val="0"/>
              </a:spcAft>
            </a:defPPr>
            <a:lvl1pPr marL="245269" indent="-130969" algn="l" rtl="0" eaLnBrk="1" fontAlgn="base" hangingPunct="1">
              <a:spcBef>
                <a:spcPct val="0"/>
              </a:spcBef>
              <a:spcAft>
                <a:spcPct val="0"/>
              </a:spcAft>
              <a:defRPr sz="1650">
                <a:solidFill>
                  <a:srgbClr val="000000"/>
                </a:solidFill>
                <a:latin typeface="Arial"/>
                <a:ea typeface="Arial"/>
                <a:cs typeface="Arial"/>
                <a:sym typeface="Arial" panose="020B0604020202020204" pitchFamily="34" charset="0"/>
              </a:defRPr>
            </a:lvl1pPr>
            <a:lvl2pPr marL="569119" lvl="1" indent="-130969" algn="l" rtl="0" eaLnBrk="1" fontAlgn="base" hangingPunct="1">
              <a:spcBef>
                <a:spcPct val="0"/>
              </a:spcBef>
              <a:spcAft>
                <a:spcPct val="0"/>
              </a:spcAft>
              <a:defRPr sz="1650">
                <a:solidFill>
                  <a:srgbClr val="000000"/>
                </a:solidFill>
                <a:latin typeface="Arial"/>
                <a:ea typeface="Arial"/>
                <a:cs typeface="Arial"/>
                <a:sym typeface="Arial" panose="020B0604020202020204" pitchFamily="34" charset="0"/>
              </a:defRPr>
            </a:lvl2pPr>
            <a:lvl3pPr marL="864870" lvl="2" indent="-83820" algn="l" rtl="0" eaLnBrk="1" fontAlgn="base" hangingPunct="1">
              <a:spcBef>
                <a:spcPct val="0"/>
              </a:spcBef>
              <a:spcAft>
                <a:spcPct val="0"/>
              </a:spcAft>
              <a:defRPr sz="1650">
                <a:solidFill>
                  <a:srgbClr val="000000"/>
                </a:solidFill>
                <a:latin typeface="Arial"/>
                <a:ea typeface="Arial"/>
                <a:cs typeface="Arial"/>
                <a:sym typeface="Arial" panose="020B0604020202020204" pitchFamily="34" charset="0"/>
              </a:defRPr>
            </a:lvl3pPr>
            <a:lvl4pPr marL="1207770" lvl="3" indent="-83820" algn="l" rtl="0" eaLnBrk="1" fontAlgn="base" hangingPunct="1">
              <a:spcBef>
                <a:spcPct val="0"/>
              </a:spcBef>
              <a:spcAft>
                <a:spcPct val="0"/>
              </a:spcAft>
              <a:defRPr sz="1650">
                <a:solidFill>
                  <a:srgbClr val="000000"/>
                </a:solidFill>
                <a:latin typeface="Arial"/>
                <a:ea typeface="Arial"/>
                <a:cs typeface="Arial"/>
                <a:sym typeface="Arial" panose="020B0604020202020204" pitchFamily="34" charset="0"/>
              </a:defRPr>
            </a:lvl4pPr>
            <a:lvl5pPr marL="1550670" lvl="4" indent="-83820" algn="l" rtl="0" eaLnBrk="1" fontAlgn="base" hangingPunct="1">
              <a:spcBef>
                <a:spcPct val="0"/>
              </a:spcBef>
              <a:spcAft>
                <a:spcPct val="0"/>
              </a:spcAft>
              <a:defRPr sz="165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2400" b="1" kern="0" dirty="0"/>
              <a:t>﻿Stewardship</a:t>
            </a:r>
          </a:p>
          <a:p>
            <a:r>
              <a:rPr lang="en-US" sz="2400" kern="0" dirty="0"/>
              <a:t>Organizing data before and beyond the project</a:t>
            </a:r>
          </a:p>
          <a:p>
            <a:endParaRPr lang="en-US" sz="2400" kern="0" dirty="0"/>
          </a:p>
          <a:p>
            <a:r>
              <a:rPr lang="en-US" sz="2400" b="1" kern="0" dirty="0"/>
              <a:t>Examples</a:t>
            </a:r>
          </a:p>
          <a:p>
            <a:r>
              <a:rPr lang="en-US" sz="2400" kern="0" dirty="0"/>
              <a:t>Choice of repositories</a:t>
            </a:r>
          </a:p>
          <a:p>
            <a:r>
              <a:rPr lang="en-US" sz="2400" kern="0" dirty="0"/>
              <a:t>Decisions on meta data collection</a:t>
            </a:r>
          </a:p>
          <a:p>
            <a:r>
              <a:rPr lang="en-US" sz="2400" kern="0" dirty="0"/>
              <a:t>Archival</a:t>
            </a:r>
          </a:p>
          <a:p>
            <a:r>
              <a:rPr lang="en-US" sz="2400" kern="0" dirty="0"/>
              <a:t>Long-term care of valuable digital assets for additional discovery and downstream investigations</a:t>
            </a:r>
          </a:p>
          <a:p>
            <a:pPr lvl="1"/>
            <a:r>
              <a:rPr lang="en-US" sz="2400" kern="0" dirty="0"/>
              <a:t>Notably includes all digital objects including documentation and analysis code</a:t>
            </a:r>
          </a:p>
        </p:txBody>
      </p:sp>
    </p:spTree>
    <p:extLst>
      <p:ext uri="{BB962C8B-B14F-4D97-AF65-F5344CB8AC3E}">
        <p14:creationId xmlns:p14="http://schemas.microsoft.com/office/powerpoint/2010/main" val="10926369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The FAIR data principles and Data management plan"/>
          <p:cNvSpPr txBox="1">
            <a:spLocks noGrp="1"/>
          </p:cNvSpPr>
          <p:nvPr>
            <p:ph type="title"/>
          </p:nvPr>
        </p:nvSpPr>
        <p:spPr>
          <a:xfrm>
            <a:off x="1191732" y="240892"/>
            <a:ext cx="6691141" cy="716310"/>
          </a:xfrm>
          <a:prstGeom prst="rect">
            <a:avLst/>
          </a:prstGeom>
        </p:spPr>
        <p:txBody>
          <a:bodyPr vert="horz" wrap="square" lIns="0" tIns="0" rIns="0" bIns="0" numCol="1" rtlCol="0" anchor="ctr" anchorCtr="0" compatLnSpc="1">
            <a:prstTxWarp prst="textNoShape">
              <a:avLst/>
            </a:prstTxWarp>
            <a:normAutofit fontScale="90000"/>
          </a:bodyPr>
          <a:lstStyle>
            <a:lvl1pPr algn="ctr">
              <a:defRPr b="1">
                <a:solidFill>
                  <a:srgbClr val="F36B17"/>
                </a:solidFill>
              </a:defRPr>
            </a:lvl1pPr>
          </a:lstStyle>
          <a:p>
            <a:r>
              <a:rPr lang="en-US" dirty="0"/>
              <a:t>Do you need a d</a:t>
            </a:r>
            <a:r>
              <a:rPr dirty="0"/>
              <a:t>ata management plan</a:t>
            </a:r>
            <a:r>
              <a:rPr lang="en-US" dirty="0"/>
              <a:t>?</a:t>
            </a:r>
            <a:endParaRPr dirty="0"/>
          </a:p>
        </p:txBody>
      </p:sp>
      <p:pic>
        <p:nvPicPr>
          <p:cNvPr id="1285" name="Screen Shot 2016-12-13 at 12.58.27.png" descr="Screen Shot 2016-12-13 at 12.58.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99" y="1362075"/>
            <a:ext cx="4380393" cy="5381625"/>
          </a:xfrm>
          <a:prstGeom prst="rect">
            <a:avLst/>
          </a:prstGeom>
          <a:ln w="12700">
            <a:miter lim="400000"/>
          </a:ln>
        </p:spPr>
      </p:pic>
      <p:sp>
        <p:nvSpPr>
          <p:cNvPr id="1286" name="http://ec.europa.eu/research/openscience"/>
          <p:cNvSpPr txBox="1"/>
          <p:nvPr/>
        </p:nvSpPr>
        <p:spPr>
          <a:xfrm>
            <a:off x="5281067" y="5179272"/>
            <a:ext cx="2743057" cy="231600"/>
          </a:xfrm>
          <a:prstGeom prst="rect">
            <a:avLst/>
          </a:prstGeom>
          <a:ln w="12700">
            <a:miter lim="400000"/>
          </a:ln>
          <a:extLst>
            <a:ext uri="{C572A759-6A51-4108-AA02-DFA0A04FC94B}">
              <ma14:wrappingTextBoxFlag xmlns="" xmlns:ma14="http://schemas.microsoft.com/office/mac/drawingml/2011/main" val="1"/>
            </a:ext>
          </a:extLst>
        </p:spPr>
        <p:txBody>
          <a:bodyPr wrap="none" lIns="34289" tIns="34289" rIns="34289" bIns="34289">
            <a:spAutoFit/>
          </a:bodyPr>
          <a:lstStyle>
            <a:lvl1pPr algn="l" defTabSz="1300480">
              <a:defRPr sz="2000" b="1" u="sng">
                <a:solidFill>
                  <a:srgbClr val="3399FF"/>
                </a:solidFill>
                <a:uFill>
                  <a:solidFill>
                    <a:srgbClr val="3399FF"/>
                  </a:solidFill>
                </a:uFill>
                <a:latin typeface="Arial"/>
                <a:ea typeface="Arial"/>
                <a:cs typeface="Arial"/>
                <a:sym typeface="Arial"/>
                <a:hlinkClick r:id="" action="ppaction://noaction"/>
              </a:defRPr>
            </a:lvl1pPr>
          </a:lstStyle>
          <a:p>
            <a:pPr>
              <a:defRPr u="none">
                <a:solidFill>
                  <a:srgbClr val="000000"/>
                </a:solidFill>
                <a:uFillTx/>
              </a:defRPr>
            </a:pPr>
            <a:r>
              <a:rPr sz="1055"/>
              <a:t>http://ec.europa.eu/research/openscience</a:t>
            </a:r>
          </a:p>
        </p:txBody>
      </p:sp>
      <p:pic>
        <p:nvPicPr>
          <p:cNvPr id="1290" name="Screen Shot 2016-12-13 at 13.12.48.png" descr="Screen Shot 2016-12-13 at 13.12.48.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822994" y="3271469"/>
            <a:ext cx="2148062" cy="698317"/>
          </a:xfrm>
          <a:prstGeom prst="rect">
            <a:avLst/>
          </a:prstGeom>
          <a:ln w="12700">
            <a:miter lim="400000"/>
          </a:ln>
        </p:spPr>
      </p:pic>
      <p:pic>
        <p:nvPicPr>
          <p:cNvPr id="1291" name="pasted-image.tiff" descr="pasted-image.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8488" y="4120158"/>
            <a:ext cx="1479089" cy="1024962"/>
          </a:xfrm>
          <a:prstGeom prst="rect">
            <a:avLst/>
          </a:prstGeom>
          <a:ln w="12700">
            <a:miter lim="400000"/>
          </a:ln>
        </p:spPr>
      </p:pic>
    </p:spTree>
    <p:extLst>
      <p:ext uri="{BB962C8B-B14F-4D97-AF65-F5344CB8AC3E}">
        <p14:creationId xmlns:p14="http://schemas.microsoft.com/office/powerpoint/2010/main" val="11587302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203F-81D7-40E3-BB27-B3FDEC441626}"/>
              </a:ext>
            </a:extLst>
          </p:cNvPr>
          <p:cNvSpPr>
            <a:spLocks noGrp="1"/>
          </p:cNvSpPr>
          <p:nvPr>
            <p:ph type="title"/>
          </p:nvPr>
        </p:nvSpPr>
        <p:spPr/>
        <p:txBody>
          <a:bodyPr/>
          <a:lstStyle/>
          <a:p>
            <a:r>
              <a:rPr lang="en-US" dirty="0"/>
              <a:t>Good data management and stewardship</a:t>
            </a:r>
            <a:endParaRPr lang="fr-LU" dirty="0"/>
          </a:p>
        </p:txBody>
      </p:sp>
      <p:sp>
        <p:nvSpPr>
          <p:cNvPr id="3" name="Text Placeholder 2">
            <a:extLst>
              <a:ext uri="{FF2B5EF4-FFF2-40B4-BE49-F238E27FC236}">
                <a16:creationId xmlns:a16="http://schemas.microsoft.com/office/drawing/2014/main" id="{632F4309-12DC-4988-9B96-A3531F94A4A7}"/>
              </a:ext>
            </a:extLst>
          </p:cNvPr>
          <p:cNvSpPr>
            <a:spLocks noGrp="1"/>
          </p:cNvSpPr>
          <p:nvPr>
            <p:ph type="body" idx="1"/>
          </p:nvPr>
        </p:nvSpPr>
        <p:spPr/>
        <p:txBody>
          <a:bodyPr numCol="2"/>
          <a:lstStyle/>
          <a:p>
            <a:endParaRPr lang="en-US" b="1" dirty="0"/>
          </a:p>
          <a:p>
            <a:pPr marL="179388" indent="0">
              <a:buNone/>
            </a:pPr>
            <a:r>
              <a:rPr lang="en-US" b="1" dirty="0"/>
              <a:t>Guideline</a:t>
            </a:r>
          </a:p>
          <a:p>
            <a:r>
              <a:rPr lang="en-US" dirty="0"/>
              <a:t>Findable</a:t>
            </a:r>
          </a:p>
          <a:p>
            <a:r>
              <a:rPr lang="en-US" dirty="0"/>
              <a:t>Accessible</a:t>
            </a:r>
          </a:p>
          <a:p>
            <a:r>
              <a:rPr lang="en-US" dirty="0"/>
              <a:t>Interoperable</a:t>
            </a:r>
          </a:p>
          <a:p>
            <a:r>
              <a:rPr lang="en-US" dirty="0"/>
              <a:t>Reusable</a:t>
            </a:r>
          </a:p>
          <a:p>
            <a:endParaRPr lang="en-US" dirty="0"/>
          </a:p>
          <a:p>
            <a:endParaRPr lang="en-US" dirty="0"/>
          </a:p>
          <a:p>
            <a:endParaRPr lang="en-US" dirty="0"/>
          </a:p>
          <a:p>
            <a:pPr marL="179388" indent="0">
              <a:buNone/>
            </a:pPr>
            <a:endParaRPr lang="en-US" b="1" dirty="0"/>
          </a:p>
          <a:p>
            <a:pPr marL="179388" indent="0">
              <a:buNone/>
            </a:pPr>
            <a:r>
              <a:rPr lang="en-US" b="1" dirty="0"/>
              <a:t>What FAIR is not</a:t>
            </a:r>
          </a:p>
          <a:p>
            <a:r>
              <a:rPr lang="en-GB" dirty="0"/>
              <a:t>A standard</a:t>
            </a:r>
          </a:p>
          <a:p>
            <a:r>
              <a:rPr lang="en-GB" dirty="0"/>
              <a:t>Equivalent to RDF, Linked Data, or the Semantic Web</a:t>
            </a:r>
          </a:p>
          <a:p>
            <a:r>
              <a:rPr lang="en-GB" dirty="0"/>
              <a:t>Equivalent to open</a:t>
            </a:r>
          </a:p>
          <a:p>
            <a:pPr marL="179388" indent="0">
              <a:buNone/>
            </a:pPr>
            <a:endParaRPr lang="fr-LU" dirty="0"/>
          </a:p>
        </p:txBody>
      </p:sp>
      <p:sp>
        <p:nvSpPr>
          <p:cNvPr id="4" name="Text Placeholder 3">
            <a:extLst>
              <a:ext uri="{FF2B5EF4-FFF2-40B4-BE49-F238E27FC236}">
                <a16:creationId xmlns:a16="http://schemas.microsoft.com/office/drawing/2014/main" id="{D43CA230-C3E1-4D43-80CD-78C4D25203CD}"/>
              </a:ext>
            </a:extLst>
          </p:cNvPr>
          <p:cNvSpPr>
            <a:spLocks noGrp="1"/>
          </p:cNvSpPr>
          <p:nvPr>
            <p:ph type="body" sz="quarter" idx="10"/>
          </p:nvPr>
        </p:nvSpPr>
        <p:spPr/>
        <p:txBody>
          <a:bodyPr>
            <a:normAutofit lnSpcReduction="10000"/>
          </a:bodyPr>
          <a:lstStyle/>
          <a:p>
            <a:r>
              <a:rPr lang="en-US" dirty="0"/>
              <a:t>— The FAIR principle</a:t>
            </a:r>
            <a:endParaRPr lang="fr-LU" dirty="0"/>
          </a:p>
        </p:txBody>
      </p:sp>
    </p:spTree>
    <p:extLst>
      <p:ext uri="{BB962C8B-B14F-4D97-AF65-F5344CB8AC3E}">
        <p14:creationId xmlns:p14="http://schemas.microsoft.com/office/powerpoint/2010/main" val="8189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dissolve">
                                      <p:cBhvr>
                                        <p:cTn id="7" dur="500"/>
                                        <p:tgtEl>
                                          <p:spTgt spid="3">
                                            <p:txEl>
                                              <p:pRg st="10" end="1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dissolve">
                                      <p:cBhvr>
                                        <p:cTn id="10" dur="500"/>
                                        <p:tgtEl>
                                          <p:spTgt spid="3">
                                            <p:txEl>
                                              <p:pRg st="11" end="1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Effect transition="in" filter="dissolve">
                                      <p:cBhvr>
                                        <p:cTn id="13" dur="500"/>
                                        <p:tgtEl>
                                          <p:spTgt spid="3">
                                            <p:txEl>
                                              <p:pRg st="12" end="1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3" end="13"/>
                                            </p:txEl>
                                          </p:spTgt>
                                        </p:tgtEl>
                                        <p:attrNameLst>
                                          <p:attrName>style.visibility</p:attrName>
                                        </p:attrNameLst>
                                      </p:cBhvr>
                                      <p:to>
                                        <p:strVal val="visible"/>
                                      </p:to>
                                    </p:set>
                                    <p:animEffect transition="in" filter="dissolve">
                                      <p:cBhvr>
                                        <p:cTn id="1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7979</TotalTime>
  <Words>2731</Words>
  <Application>Microsoft Macintosh PowerPoint</Application>
  <PresentationFormat>On-screen Show (4:3)</PresentationFormat>
  <Paragraphs>479</Paragraphs>
  <Slides>64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ＭＳ Ｐゴシック</vt:lpstr>
      <vt:lpstr>Arial</vt:lpstr>
      <vt:lpstr>Calibri</vt:lpstr>
      <vt:lpstr>Calibri Light</vt:lpstr>
      <vt:lpstr>Corbel</vt:lpstr>
      <vt:lpstr>Courier</vt:lpstr>
      <vt:lpstr>Helvetica</vt:lpstr>
      <vt:lpstr>Times New Roman</vt:lpstr>
      <vt:lpstr>Office Theme</vt:lpstr>
      <vt:lpstr>Data management, data stewardship, data data data</vt:lpstr>
      <vt:lpstr>Dr Bruce Banner aka The Incredible Hulk</vt:lpstr>
      <vt:lpstr>PowerPoint Presentation</vt:lpstr>
      <vt:lpstr>All data processing is computation.</vt:lpstr>
      <vt:lpstr>So you’re not a programmer…</vt:lpstr>
      <vt:lpstr>This introduction</vt:lpstr>
      <vt:lpstr>Data stewardship vs data management</vt:lpstr>
      <vt:lpstr>Do you need a data management plan?</vt:lpstr>
      <vt:lpstr>Good data management and stewardship</vt:lpstr>
      <vt:lpstr>Findable</vt:lpstr>
      <vt:lpstr>Accessible</vt:lpstr>
      <vt:lpstr>Interoperable</vt:lpstr>
      <vt:lpstr>Reusable</vt:lpstr>
      <vt:lpstr>Issues of data stewardship</vt:lpstr>
      <vt:lpstr>What’s in a DMP</vt:lpstr>
      <vt:lpstr>Resources for DMP</vt:lpstr>
      <vt:lpstr>Perspectives on open data</vt:lpstr>
      <vt:lpstr>Reproducible Research</vt:lpstr>
      <vt:lpstr>PowerPoint Presentation</vt:lpstr>
      <vt:lpstr>Approaches to reproducibility</vt:lpstr>
      <vt:lpstr>Typical analysis workflow</vt:lpstr>
      <vt:lpstr>Why is your analysis not reproducible?</vt:lpstr>
      <vt:lpstr>How bad can it be?</vt:lpstr>
      <vt:lpstr>Data management for you</vt:lpstr>
      <vt:lpstr>Source data</vt:lpstr>
      <vt:lpstr>Ingesting data from other sources</vt:lpstr>
      <vt:lpstr>Protect your source data</vt:lpstr>
      <vt:lpstr>PowerPoint Presentation</vt:lpstr>
      <vt:lpstr>3-2-1 Back-up</vt:lpstr>
      <vt:lpstr>Getting your data</vt:lpstr>
      <vt:lpstr>Build yourself a repository</vt:lpstr>
      <vt:lpstr>Protecting your data</vt:lpstr>
      <vt:lpstr>How to name files</vt:lpstr>
      <vt:lpstr>File naming</vt:lpstr>
      <vt:lpstr>Three principles for file names</vt:lpstr>
      <vt:lpstr>PowerPoint Presentation</vt:lpstr>
      <vt:lpstr>Machine readable</vt:lpstr>
      <vt:lpstr>Example of globbing</vt:lpstr>
      <vt:lpstr>Deliberate use of delimiter</vt:lpstr>
      <vt:lpstr>Machine readable</vt:lpstr>
      <vt:lpstr>Human readable</vt:lpstr>
      <vt:lpstr>Human readable </vt:lpstr>
      <vt:lpstr>Human readable</vt:lpstr>
      <vt:lpstr>Default ordering</vt:lpstr>
      <vt:lpstr>PowerPoint Presentation</vt:lpstr>
      <vt:lpstr>Naming your files</vt:lpstr>
      <vt:lpstr>Sharing data</vt:lpstr>
      <vt:lpstr>Do not share data by e-mail</vt:lpstr>
      <vt:lpstr>Encrypting your sensitive data</vt:lpstr>
      <vt:lpstr>Structuring your data</vt:lpstr>
      <vt:lpstr>Define Contents of Data Files</vt:lpstr>
      <vt:lpstr>Data Documentation</vt:lpstr>
      <vt:lpstr>Choosing File Formats</vt:lpstr>
      <vt:lpstr>Best Practices for Creating Data</vt:lpstr>
      <vt:lpstr>Keep your data tidy</vt:lpstr>
      <vt:lpstr>Tidy data</vt:lpstr>
      <vt:lpstr>Exercise</vt:lpstr>
      <vt:lpstr>Solving problems</vt:lpstr>
      <vt:lpstr>Rubberducking</vt:lpstr>
      <vt:lpstr>Ask the Oracle</vt:lpstr>
      <vt:lpstr>Working in groups</vt:lpstr>
      <vt:lpstr>Googling for help</vt:lpstr>
      <vt:lpstr>Googling for help</vt:lpstr>
      <vt:lpstr>Thank you for your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Roland KRAUSE</dc:creator>
  <cp:lastModifiedBy>Roland KRAUSE</cp:lastModifiedBy>
  <cp:revision>42</cp:revision>
  <dcterms:created xsi:type="dcterms:W3CDTF">2018-10-01T05:35:36Z</dcterms:created>
  <dcterms:modified xsi:type="dcterms:W3CDTF">2018-10-09T06:48:37Z</dcterms:modified>
</cp:coreProperties>
</file>